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0" r:id="rId3"/>
    <p:sldId id="27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65" r:id="rId17"/>
  </p:sldIdLst>
  <p:sldSz cx="14630400" cy="8229600"/>
  <p:notesSz cx="8229600" cy="14630400"/>
  <p:embeddedFontLst>
    <p:embeddedFont>
      <p:font typeface="Calibri Light" pitchFamily="34" charset="0"/>
      <p:regular r:id="rId19"/>
      <p:italic r:id="rId20"/>
    </p:embeddedFont>
    <p:embeddedFont>
      <p:font typeface="DM Sans Medium" charset="0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Inter" charset="0"/>
      <p:regular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0" d="100"/>
          <a:sy n="60" d="100"/>
        </p:scale>
        <p:origin x="-1061" y="-331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CEE63-208D-4615-84C4-2D79B3D87C14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EA293-B4DE-4F35-A7B9-F3E393BD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987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1520" y="329566"/>
            <a:ext cx="12192000" cy="1371600"/>
          </a:xfrm>
          <a:prstGeom prst="rect">
            <a:avLst/>
          </a:prstGeom>
        </p:spPr>
        <p:txBody>
          <a:bodyPr lIns="0" tIns="0" rIns="0" bIns="0"/>
          <a:lstStyle>
            <a:lvl1pPr>
              <a:defRPr sz="4600" b="1" i="0">
                <a:solidFill>
                  <a:srgbClr val="4E64D9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01584" y="2208139"/>
            <a:ext cx="62255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B1B1B"/>
                </a:solidFill>
                <a:latin typeface="Roboto Bk"/>
                <a:cs typeface="Roboto B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891474" y="2661086"/>
            <a:ext cx="622350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B1B1B"/>
                </a:solidFill>
                <a:latin typeface="Roboto Bk"/>
                <a:cs typeface="Roboto Bk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 rot="16200000">
            <a:off x="12612513" y="4785360"/>
            <a:ext cx="2840738" cy="58521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 rot="16200000">
            <a:off x="12569843" y="1901952"/>
            <a:ext cx="2926079" cy="5852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3650861" y="6778752"/>
            <a:ext cx="877824" cy="475488"/>
          </a:xfrm>
          <a:prstGeom prst="bracketPair">
            <a:avLst>
              <a:gd name="adj" fmla="val 17949"/>
            </a:avLst>
          </a:prstGeom>
        </p:spPr>
        <p:txBody>
          <a:bodyPr lIns="0" tIns="0" rIns="0" bIns="0"/>
          <a:lstStyle>
            <a:lvl1pPr>
              <a:defRPr sz="1400" b="1" i="0">
                <a:solidFill>
                  <a:srgbClr val="1B1B1B"/>
                </a:solidFill>
                <a:latin typeface="Roboto"/>
                <a:cs typeface="Roboto"/>
              </a:defRPr>
            </a:lvl1pPr>
          </a:lstStyle>
          <a:p>
            <a:pPr marL="30480">
              <a:lnSpc>
                <a:spcPts val="1704"/>
              </a:lnSpc>
            </a:pPr>
            <a:fld id="{81D60167-4931-47E6-BA6A-407CBD079E47}" type="slidenum">
              <a:rPr lang="ru-RU" smtClean="0"/>
              <a:pPr marL="30480">
                <a:lnSpc>
                  <a:spcPts val="1704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823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2192000" cy="1371600"/>
          </a:xfrm>
          <a:prstGeom prst="rect">
            <a:avLst/>
          </a:prstGeom>
        </p:spPr>
        <p:txBody>
          <a:bodyPr lIns="73152" tIns="36576" rIns="73152" bIns="36576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0"/>
            <a:ext cx="12192000" cy="5760720"/>
          </a:xfrm>
          <a:prstGeom prst="rect">
            <a:avLst/>
          </a:prstGeom>
        </p:spPr>
        <p:txBody>
          <a:bodyPr lIns="73152" tIns="36576" rIns="73152" bIns="36576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2569843" y="1901952"/>
            <a:ext cx="2926079" cy="585216"/>
          </a:xfrm>
          <a:prstGeom prst="rect">
            <a:avLst/>
          </a:prstGeom>
        </p:spPr>
        <p:txBody>
          <a:bodyPr lIns="73152" tIns="36576" rIns="73152" bIns="36576"/>
          <a:lstStyle/>
          <a:p>
            <a:fld id="{1D8BD707-D9CF-40AE-B4C6-C98DA3205C0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2612513" y="4785360"/>
            <a:ext cx="2840738" cy="585216"/>
          </a:xfrm>
          <a:prstGeom prst="rect">
            <a:avLst/>
          </a:prstGeom>
        </p:spPr>
        <p:txBody>
          <a:bodyPr lIns="73152" tIns="36576" rIns="73152" bIns="36576"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650861" y="6778752"/>
            <a:ext cx="877824" cy="475488"/>
          </a:xfrm>
          <a:prstGeom prst="bracketPair">
            <a:avLst>
              <a:gd name="adj" fmla="val 17949"/>
            </a:avLst>
          </a:prstGeom>
        </p:spPr>
        <p:txBody>
          <a:bodyPr lIns="73152" tIns="36576" rIns="73152" bIns="36576"/>
          <a:lstStyle/>
          <a:p>
            <a:pPr marL="30480">
              <a:lnSpc>
                <a:spcPts val="1704"/>
              </a:lnSpc>
            </a:pPr>
            <a:fld id="{81D60167-4931-47E6-BA6A-407CBD079E47}" type="slidenum">
              <a:rPr lang="ru-RU" smtClean="0"/>
              <a:pPr marL="30480">
                <a:lnSpc>
                  <a:spcPts val="1704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11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zakon.rada.gov.ua/laws/show/463-20#Text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463-20#Text" TargetMode="External"/><Relationship Id="rId2" Type="http://schemas.openxmlformats.org/officeDocument/2006/relationships/hyperlink" Target="https://zakon.rada.gov.ua/laws/show/2145-19#Tex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akon.rada.gov.ua/laws/show/800-2019-%D0%BF#Text" TargetMode="External"/><Relationship Id="rId5" Type="http://schemas.openxmlformats.org/officeDocument/2006/relationships/hyperlink" Target="https://zakon.rada.gov.ua/laws/show/z1649-22#Text" TargetMode="External"/><Relationship Id="rId4" Type="http://schemas.openxmlformats.org/officeDocument/2006/relationships/hyperlink" Target="https://zakon.rada.gov.ua/laws/show/2628-14#Tex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mon.gov.ua/npa/pro-zatverdzhennia-profesiinoho-standartu-vchytel-zakladu-zahalnoi-serednoi-osvity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17878"/>
            <a:ext cx="7556421" cy="3912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Положення про атестацію педагогічних працівників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6280190" y="537090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Це положення регулює процес атестації педагогічних працівників, який спрямований на вдосконалення їхньої професійної діяльності та підвищення якості освіти.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403896" y="6864310"/>
            <a:ext cx="115372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C3838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ЕГ</a:t>
            </a:r>
            <a:endParaRPr lang="en-US" sz="75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86400" y="7785100"/>
            <a:ext cx="91440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43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6729" y="573762"/>
            <a:ext cx="7683341" cy="1955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1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Оцінювання результатів атестації та прийняття рішень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216729" y="2842617"/>
            <a:ext cx="7683341" cy="4817983"/>
          </a:xfrm>
          <a:prstGeom prst="roundRect">
            <a:avLst>
              <a:gd name="adj" fmla="val 65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24349" y="2850237"/>
            <a:ext cx="7667268" cy="160091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433899" y="2982992"/>
            <a:ext cx="2134433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Відповідність посаді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993148" y="2982992"/>
            <a:ext cx="2130623" cy="1335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Присвоєння/підтвердження кваліфікаційної категорії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1548586" y="2982992"/>
            <a:ext cx="2134433" cy="1001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Рекомендації щодо професійного розвитку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6224349" y="4451152"/>
            <a:ext cx="7667268" cy="19347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433899" y="4583906"/>
            <a:ext cx="2134433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Відповідає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8993148" y="4583906"/>
            <a:ext cx="2130623" cy="1335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Встановлення, підвищення, підтвердження категорії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1548586" y="4583906"/>
            <a:ext cx="2134433" cy="1669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Продовжувати роботу, пройти стажування, курси підвищення кваліфікації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24349" y="6385917"/>
            <a:ext cx="7667268" cy="12670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433899" y="6518672"/>
            <a:ext cx="2134433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 відповідає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993148" y="6518672"/>
            <a:ext cx="2130623" cy="1001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Зниження кваліфікаційної категорії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11548586" y="6518672"/>
            <a:ext cx="2134433" cy="1001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Повторне проходження атестації за рік</a:t>
            </a:r>
            <a:endParaRPr lang="en-US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486400" y="7785100"/>
            <a:ext cx="91440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8825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Апеляція на рішення атестаційної комісії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0112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5" name="Text 2"/>
          <p:cNvSpPr/>
          <p:nvPr/>
        </p:nvSpPr>
        <p:spPr>
          <a:xfrm>
            <a:off x="993100" y="3386138"/>
            <a:ext cx="11168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3011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Підстави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791545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Незгода з результатами оцінювання професійної діяльності або рішенням комісії.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30112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9" name="Text 6"/>
          <p:cNvSpPr/>
          <p:nvPr/>
        </p:nvSpPr>
        <p:spPr>
          <a:xfrm>
            <a:off x="4842391" y="3386138"/>
            <a:ext cx="196334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3011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Строки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791545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Апеляція може бути подана протягом 10 днів з моменту отримання рішення.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72512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13" name="Text 10"/>
          <p:cNvSpPr/>
          <p:nvPr/>
        </p:nvSpPr>
        <p:spPr>
          <a:xfrm>
            <a:off x="947857" y="5810131"/>
            <a:ext cx="20216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7251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Розгляд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21553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Апеляційна комісія розглядає апеляцію та приймає остаточне рішення.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8400" y="679450"/>
            <a:ext cx="9510776" cy="198003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0160">
              <a:spcBef>
                <a:spcPts val="80"/>
              </a:spcBef>
            </a:pPr>
            <a:r>
              <a:rPr sz="6400" spc="20" dirty="0">
                <a:solidFill>
                  <a:schemeClr val="bg2">
                    <a:lumMod val="50000"/>
                  </a:schemeClr>
                </a:solidFill>
              </a:rPr>
              <a:t>Міжатестаційний</a:t>
            </a:r>
            <a:r>
              <a:rPr sz="6400" spc="-32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6400" spc="-24" dirty="0">
                <a:solidFill>
                  <a:schemeClr val="bg2">
                    <a:lumMod val="50000"/>
                  </a:schemeClr>
                </a:solidFill>
              </a:rPr>
              <a:t>період</a:t>
            </a:r>
            <a:endParaRPr sz="6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24000" y="3261361"/>
            <a:ext cx="11607800" cy="2793137"/>
          </a:xfrm>
          <a:prstGeom prst="rect">
            <a:avLst/>
          </a:prstGeom>
        </p:spPr>
        <p:txBody>
          <a:bodyPr vert="horz" wrap="square" lIns="0" tIns="9652" rIns="0" bIns="0" rtlCol="0">
            <a:spAutoFit/>
          </a:bodyPr>
          <a:lstStyle/>
          <a:p>
            <a:pPr marL="234188" marR="4064" indent="-224536">
              <a:lnSpc>
                <a:spcPct val="115399"/>
              </a:lnSpc>
              <a:spcBef>
                <a:spcPts val="76"/>
              </a:spcBef>
              <a:buFont typeface="Arial MT"/>
              <a:buChar char="•"/>
              <a:tabLst>
                <a:tab pos="234188" algn="l"/>
                <a:tab pos="234696" algn="l"/>
                <a:tab pos="3527552" algn="l"/>
              </a:tabLst>
            </a:pPr>
            <a:r>
              <a:rPr sz="3200" spc="-28" dirty="0">
                <a:solidFill>
                  <a:srgbClr val="1B1B1B"/>
                </a:solidFill>
                <a:latin typeface="Roboto Bk"/>
                <a:cs typeface="Roboto Bk"/>
              </a:rPr>
              <a:t>Міжатестаційний</a:t>
            </a:r>
            <a:r>
              <a:rPr sz="3200" spc="-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3200" spc="-32" dirty="0">
                <a:solidFill>
                  <a:srgbClr val="1B1B1B"/>
                </a:solidFill>
                <a:latin typeface="Roboto Bk"/>
                <a:cs typeface="Roboto Bk"/>
              </a:rPr>
              <a:t>період</a:t>
            </a:r>
            <a:r>
              <a:rPr sz="3200" spc="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3200" spc="-316" dirty="0">
                <a:solidFill>
                  <a:srgbClr val="1B1B1B"/>
                </a:solidFill>
                <a:latin typeface="Roboto Bk"/>
                <a:cs typeface="Roboto Bk"/>
              </a:rPr>
              <a:t>-	</a:t>
            </a:r>
            <a:r>
              <a:rPr sz="3200" spc="20" dirty="0">
                <a:solidFill>
                  <a:srgbClr val="1B1B1B"/>
                </a:solidFill>
                <a:latin typeface="Roboto"/>
                <a:cs typeface="Roboto"/>
              </a:rPr>
              <a:t>не</a:t>
            </a:r>
            <a:r>
              <a:rPr sz="3200" spc="-32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sz="3200" spc="12" dirty="0">
                <a:solidFill>
                  <a:srgbClr val="1B1B1B"/>
                </a:solidFill>
                <a:latin typeface="Roboto"/>
                <a:cs typeface="Roboto"/>
              </a:rPr>
              <a:t>менше</a:t>
            </a:r>
            <a:r>
              <a:rPr sz="3200" spc="-44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sz="3200" spc="28" dirty="0">
                <a:solidFill>
                  <a:srgbClr val="1B1B1B"/>
                </a:solidFill>
                <a:latin typeface="Roboto"/>
                <a:cs typeface="Roboto"/>
              </a:rPr>
              <a:t>ніж</a:t>
            </a:r>
            <a:r>
              <a:rPr sz="3200" spc="-20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sz="3200" spc="-8" dirty="0">
                <a:solidFill>
                  <a:srgbClr val="1B1B1B"/>
                </a:solidFill>
                <a:latin typeface="Roboto"/>
                <a:cs typeface="Roboto"/>
              </a:rPr>
              <a:t>три </a:t>
            </a:r>
            <a:r>
              <a:rPr sz="3200" spc="-508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sz="3200" spc="-40" dirty="0">
                <a:solidFill>
                  <a:srgbClr val="1B1B1B"/>
                </a:solidFill>
                <a:latin typeface="Roboto"/>
                <a:cs typeface="Roboto"/>
              </a:rPr>
              <a:t>роки</a:t>
            </a:r>
            <a:r>
              <a:rPr sz="3200" spc="-40" dirty="0">
                <a:solidFill>
                  <a:srgbClr val="1B1B1B"/>
                </a:solidFill>
                <a:latin typeface="Roboto Bk"/>
                <a:cs typeface="Roboto Bk"/>
              </a:rPr>
              <a:t>,</a:t>
            </a:r>
            <a:r>
              <a:rPr sz="3200" spc="-20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3200" spc="-56" dirty="0">
                <a:solidFill>
                  <a:srgbClr val="1B1B1B"/>
                </a:solidFill>
                <a:latin typeface="Roboto Bk"/>
                <a:cs typeface="Roboto Bk"/>
              </a:rPr>
              <a:t>крім</a:t>
            </a:r>
            <a:r>
              <a:rPr sz="3200" spc="-20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3200" spc="-28" dirty="0">
                <a:solidFill>
                  <a:srgbClr val="1B1B1B"/>
                </a:solidFill>
                <a:latin typeface="Roboto Bk"/>
                <a:cs typeface="Roboto Bk"/>
              </a:rPr>
              <a:t>випадків</a:t>
            </a:r>
            <a:r>
              <a:rPr sz="3200" spc="-3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3200" spc="-8" dirty="0">
                <a:solidFill>
                  <a:srgbClr val="1B1B1B"/>
                </a:solidFill>
                <a:latin typeface="Roboto Bk"/>
                <a:cs typeface="Roboto Bk"/>
              </a:rPr>
              <a:t>проведення </a:t>
            </a:r>
            <a:r>
              <a:rPr sz="3200" spc="-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3200" spc="-12" dirty="0">
                <a:solidFill>
                  <a:srgbClr val="1B1B1B"/>
                </a:solidFill>
                <a:latin typeface="Roboto Bk"/>
                <a:cs typeface="Roboto Bk"/>
              </a:rPr>
              <a:t>позачергової</a:t>
            </a:r>
            <a:r>
              <a:rPr sz="3200" spc="-32" dirty="0">
                <a:solidFill>
                  <a:srgbClr val="1B1B1B"/>
                </a:solidFill>
                <a:latin typeface="Roboto Bk"/>
                <a:cs typeface="Roboto Bk"/>
              </a:rPr>
              <a:t> атестації</a:t>
            </a:r>
            <a:r>
              <a:rPr sz="3200" spc="-4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3200" spc="-48" dirty="0">
                <a:solidFill>
                  <a:srgbClr val="1B1B1B"/>
                </a:solidFill>
                <a:latin typeface="Roboto Bk"/>
                <a:cs typeface="Roboto Bk"/>
              </a:rPr>
              <a:t>за</a:t>
            </a:r>
            <a:r>
              <a:rPr sz="3200" spc="-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3200" spc="-20" dirty="0">
                <a:solidFill>
                  <a:srgbClr val="1B1B1B"/>
                </a:solidFill>
                <a:latin typeface="Roboto Bk"/>
                <a:cs typeface="Roboto Bk"/>
              </a:rPr>
              <a:t>ініціативи </a:t>
            </a:r>
            <a:r>
              <a:rPr sz="3200" spc="-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3200" spc="-12" dirty="0">
                <a:solidFill>
                  <a:srgbClr val="1B1B1B"/>
                </a:solidFill>
                <a:latin typeface="Roboto Bk"/>
                <a:cs typeface="Roboto Bk"/>
              </a:rPr>
              <a:t>педагогічного</a:t>
            </a:r>
            <a:r>
              <a:rPr sz="3200" spc="-4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3200" spc="-12" dirty="0">
                <a:solidFill>
                  <a:srgbClr val="1B1B1B"/>
                </a:solidFill>
                <a:latin typeface="Roboto Bk"/>
                <a:cs typeface="Roboto Bk"/>
              </a:rPr>
              <a:t>працівника.</a:t>
            </a:r>
            <a:endParaRPr sz="3200" dirty="0">
              <a:latin typeface="Roboto Bk"/>
              <a:cs typeface="Roboto Bk"/>
            </a:endParaRPr>
          </a:p>
          <a:p>
            <a:pPr marL="234188" marR="31496" indent="-224536">
              <a:lnSpc>
                <a:spcPct val="115399"/>
              </a:lnSpc>
              <a:buFont typeface="Arial MT"/>
              <a:buChar char="•"/>
              <a:tabLst>
                <a:tab pos="234188" algn="l"/>
                <a:tab pos="234696" algn="l"/>
              </a:tabLst>
            </a:pPr>
            <a:r>
              <a:rPr sz="3200" spc="-28" dirty="0">
                <a:solidFill>
                  <a:srgbClr val="1B1B1B"/>
                </a:solidFill>
                <a:latin typeface="Roboto Bk"/>
                <a:cs typeface="Roboto Bk"/>
              </a:rPr>
              <a:t>Атестація</a:t>
            </a:r>
            <a:r>
              <a:rPr sz="3200" spc="-4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3200" spc="-20" dirty="0">
                <a:solidFill>
                  <a:srgbClr val="1B1B1B"/>
                </a:solidFill>
                <a:latin typeface="Roboto Bk"/>
                <a:cs typeface="Roboto Bk"/>
              </a:rPr>
              <a:t>проводиться</a:t>
            </a:r>
            <a:r>
              <a:rPr sz="3200" spc="-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3200" spc="20" dirty="0">
                <a:solidFill>
                  <a:srgbClr val="1B1B1B"/>
                </a:solidFill>
                <a:latin typeface="Roboto"/>
                <a:cs typeface="Roboto"/>
              </a:rPr>
              <a:t>не</a:t>
            </a:r>
            <a:r>
              <a:rPr sz="3200" spc="-16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sz="3200" spc="4" dirty="0">
                <a:solidFill>
                  <a:srgbClr val="1B1B1B"/>
                </a:solidFill>
                <a:latin typeface="Roboto"/>
                <a:cs typeface="Roboto"/>
              </a:rPr>
              <a:t>раніше</a:t>
            </a:r>
            <a:r>
              <a:rPr sz="3200" spc="-12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sz="3200" spc="28" dirty="0">
                <a:solidFill>
                  <a:srgbClr val="1B1B1B"/>
                </a:solidFill>
                <a:latin typeface="Roboto"/>
                <a:cs typeface="Roboto"/>
              </a:rPr>
              <a:t>ніж</a:t>
            </a:r>
            <a:r>
              <a:rPr sz="3200" spc="-12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sz="3200" spc="-8" dirty="0">
                <a:solidFill>
                  <a:srgbClr val="1B1B1B"/>
                </a:solidFill>
                <a:latin typeface="Roboto"/>
                <a:cs typeface="Roboto"/>
              </a:rPr>
              <a:t>через </a:t>
            </a:r>
            <a:r>
              <a:rPr sz="3200" spc="-508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sz="3200" spc="-8" dirty="0">
                <a:solidFill>
                  <a:srgbClr val="1B1B1B"/>
                </a:solidFill>
                <a:latin typeface="Roboto"/>
                <a:cs typeface="Roboto"/>
              </a:rPr>
              <a:t>рік </a:t>
            </a:r>
            <a:r>
              <a:rPr sz="3200" dirty="0">
                <a:solidFill>
                  <a:srgbClr val="1B1B1B"/>
                </a:solidFill>
                <a:latin typeface="Roboto"/>
                <a:cs typeface="Roboto"/>
              </a:rPr>
              <a:t>після </a:t>
            </a:r>
            <a:r>
              <a:rPr sz="3200" spc="-8" dirty="0">
                <a:solidFill>
                  <a:srgbClr val="1B1B1B"/>
                </a:solidFill>
                <a:latin typeface="Roboto"/>
                <a:cs typeface="Roboto"/>
              </a:rPr>
              <a:t>призначення </a:t>
            </a:r>
            <a:r>
              <a:rPr sz="3200" spc="-12" dirty="0">
                <a:solidFill>
                  <a:srgbClr val="1B1B1B"/>
                </a:solidFill>
                <a:latin typeface="Roboto Bk"/>
                <a:cs typeface="Roboto Bk"/>
              </a:rPr>
              <a:t>педагогічного </a:t>
            </a:r>
            <a:r>
              <a:rPr sz="3200" spc="-8" dirty="0">
                <a:solidFill>
                  <a:srgbClr val="1B1B1B"/>
                </a:solidFill>
                <a:latin typeface="Roboto Bk"/>
                <a:cs typeface="Roboto Bk"/>
              </a:rPr>
              <a:t> працівника</a:t>
            </a:r>
            <a:r>
              <a:rPr sz="3200" spc="-5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3200" spc="28" dirty="0">
                <a:solidFill>
                  <a:srgbClr val="1B1B1B"/>
                </a:solidFill>
                <a:latin typeface="Roboto Bk"/>
                <a:cs typeface="Roboto Bk"/>
              </a:rPr>
              <a:t>на</a:t>
            </a:r>
            <a:r>
              <a:rPr sz="3200" spc="-1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3200" spc="-36" dirty="0">
                <a:solidFill>
                  <a:srgbClr val="1B1B1B"/>
                </a:solidFill>
                <a:latin typeface="Roboto Bk"/>
                <a:cs typeface="Roboto Bk"/>
              </a:rPr>
              <a:t>посаду.</a:t>
            </a:r>
            <a:endParaRPr sz="3200" dirty="0">
              <a:latin typeface="Roboto Bk"/>
              <a:cs typeface="Roboto B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7785100"/>
            <a:ext cx="146304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-31750"/>
            <a:ext cx="146304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17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/>
          <p:nvPr/>
        </p:nvSpPr>
        <p:spPr>
          <a:xfrm>
            <a:off x="1524000" y="2443060"/>
            <a:ext cx="11880596" cy="6251968"/>
          </a:xfrm>
          <a:prstGeom prst="rect">
            <a:avLst/>
          </a:prstGeom>
        </p:spPr>
        <p:txBody>
          <a:bodyPr vert="horz" wrap="square" lIns="0" tIns="9652" rIns="0" bIns="0" rtlCol="0">
            <a:spAutoFit/>
          </a:bodyPr>
          <a:lstStyle/>
          <a:p>
            <a:pPr algn="just"/>
            <a:r>
              <a:rPr lang="uk-UA" sz="2100" b="1" dirty="0">
                <a:solidFill>
                  <a:srgbClr val="1B1B1B"/>
                </a:solidFill>
                <a:latin typeface="Roboto Bk"/>
                <a:cs typeface="Roboto Bk"/>
              </a:rPr>
              <a:t>	</a:t>
            </a:r>
            <a:r>
              <a:rPr sz="2800" dirty="0" err="1">
                <a:solidFill>
                  <a:srgbClr val="1B1B1B"/>
                </a:solidFill>
                <a:latin typeface="Roboto Bk"/>
                <a:cs typeface="Roboto Bk"/>
              </a:rPr>
              <a:t>Загальний</a:t>
            </a:r>
            <a:r>
              <a:rPr sz="2800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4" dirty="0">
                <a:solidFill>
                  <a:srgbClr val="1B1B1B"/>
                </a:solidFill>
                <a:latin typeface="Roboto Bk"/>
                <a:cs typeface="Roboto Bk"/>
              </a:rPr>
              <a:t>обсяг </a:t>
            </a:r>
            <a:r>
              <a:rPr sz="2800" spc="-8" dirty="0">
                <a:solidFill>
                  <a:srgbClr val="1B1B1B"/>
                </a:solidFill>
                <a:latin typeface="Roboto Bk"/>
                <a:cs typeface="Roboto Bk"/>
              </a:rPr>
              <a:t>(загальна </a:t>
            </a:r>
            <a:r>
              <a:rPr sz="2800" spc="-20" dirty="0">
                <a:solidFill>
                  <a:srgbClr val="1B1B1B"/>
                </a:solidFill>
                <a:latin typeface="Roboto Bk"/>
                <a:cs typeface="Roboto Bk"/>
              </a:rPr>
              <a:t>тривалість) </a:t>
            </a:r>
            <a:r>
              <a:rPr sz="2800" spc="-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36" dirty="0">
                <a:solidFill>
                  <a:srgbClr val="1B1B1B"/>
                </a:solidFill>
                <a:latin typeface="Roboto Bk"/>
                <a:cs typeface="Roboto Bk"/>
              </a:rPr>
              <a:t>підвищення</a:t>
            </a:r>
            <a:r>
              <a:rPr sz="2800" spc="-2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64" dirty="0">
                <a:solidFill>
                  <a:srgbClr val="1B1B1B"/>
                </a:solidFill>
                <a:latin typeface="Roboto Bk"/>
                <a:cs typeface="Roboto Bk"/>
              </a:rPr>
              <a:t>кваліфікації</a:t>
            </a:r>
            <a:r>
              <a:rPr sz="2800" spc="-40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12" dirty="0">
                <a:solidFill>
                  <a:srgbClr val="1B1B1B"/>
                </a:solidFill>
                <a:latin typeface="Roboto Bk"/>
                <a:cs typeface="Roboto Bk"/>
              </a:rPr>
              <a:t>визначається</a:t>
            </a:r>
            <a:r>
              <a:rPr sz="2800" spc="-3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4" dirty="0">
                <a:solidFill>
                  <a:srgbClr val="1B1B1B"/>
                </a:solidFill>
                <a:latin typeface="Roboto Bk"/>
                <a:cs typeface="Roboto Bk"/>
              </a:rPr>
              <a:t>сумарно </a:t>
            </a:r>
            <a:r>
              <a:rPr sz="2800" spc="-50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48" dirty="0">
                <a:solidFill>
                  <a:srgbClr val="1B1B1B"/>
                </a:solidFill>
                <a:latin typeface="Roboto Bk"/>
                <a:cs typeface="Roboto Bk"/>
              </a:rPr>
              <a:t>за</a:t>
            </a:r>
            <a:r>
              <a:rPr sz="2800" spc="-1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8" dirty="0">
                <a:solidFill>
                  <a:srgbClr val="1B1B1B"/>
                </a:solidFill>
                <a:latin typeface="Roboto Bk"/>
                <a:cs typeface="Roboto Bk"/>
              </a:rPr>
              <a:t>останні</a:t>
            </a:r>
            <a:r>
              <a:rPr sz="2800" spc="-2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36" dirty="0">
                <a:solidFill>
                  <a:srgbClr val="1B1B1B"/>
                </a:solidFill>
                <a:latin typeface="Roboto Bk"/>
                <a:cs typeface="Roboto Bk"/>
              </a:rPr>
              <a:t>5</a:t>
            </a:r>
            <a:r>
              <a:rPr sz="2800" spc="-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24" dirty="0">
                <a:solidFill>
                  <a:srgbClr val="1B1B1B"/>
                </a:solidFill>
                <a:latin typeface="Roboto Bk"/>
                <a:cs typeface="Roboto Bk"/>
              </a:rPr>
              <a:t>років</a:t>
            </a:r>
            <a:r>
              <a:rPr sz="2800" spc="-20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24" dirty="0">
                <a:solidFill>
                  <a:srgbClr val="1B1B1B"/>
                </a:solidFill>
                <a:latin typeface="Roboto Bk"/>
                <a:cs typeface="Roboto Bk"/>
              </a:rPr>
              <a:t>перед </a:t>
            </a:r>
            <a:r>
              <a:rPr sz="2800" spc="-16" dirty="0" err="1">
                <a:solidFill>
                  <a:srgbClr val="1B1B1B"/>
                </a:solidFill>
                <a:latin typeface="Roboto Bk"/>
                <a:cs typeface="Roboto Bk"/>
              </a:rPr>
              <a:t>атестацією</a:t>
            </a:r>
            <a:r>
              <a:rPr sz="2800" spc="-3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40" dirty="0" err="1">
                <a:solidFill>
                  <a:srgbClr val="1B1B1B"/>
                </a:solidFill>
                <a:latin typeface="Roboto Bk"/>
                <a:cs typeface="Roboto Bk"/>
              </a:rPr>
              <a:t>та</a:t>
            </a:r>
            <a:r>
              <a:rPr lang="uk-UA" sz="2800" spc="-40" dirty="0">
                <a:solidFill>
                  <a:srgbClr val="1B1B1B"/>
                </a:solidFill>
                <a:latin typeface="Roboto Bk"/>
                <a:cs typeface="Roboto Bk"/>
              </a:rPr>
              <a:t>  </a:t>
            </a:r>
            <a:r>
              <a:rPr sz="2800" spc="-16" dirty="0" err="1">
                <a:solidFill>
                  <a:srgbClr val="1B1B1B"/>
                </a:solidFill>
                <a:latin typeface="Roboto Bk"/>
                <a:cs typeface="Roboto Bk"/>
              </a:rPr>
              <a:t>незалежно</a:t>
            </a:r>
            <a:r>
              <a:rPr sz="2800" spc="-3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72" dirty="0">
                <a:solidFill>
                  <a:srgbClr val="1B1B1B"/>
                </a:solidFill>
                <a:latin typeface="Roboto Bk"/>
                <a:cs typeface="Roboto Bk"/>
              </a:rPr>
              <a:t>від</a:t>
            </a:r>
            <a:r>
              <a:rPr sz="2800" spc="-3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32" dirty="0" err="1">
                <a:solidFill>
                  <a:srgbClr val="1B1B1B"/>
                </a:solidFill>
                <a:latin typeface="Roboto Bk"/>
                <a:cs typeface="Roboto Bk"/>
              </a:rPr>
              <a:t>суб'єкта</a:t>
            </a:r>
            <a:r>
              <a:rPr sz="2800" spc="-40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36" dirty="0" err="1">
                <a:solidFill>
                  <a:srgbClr val="1B1B1B"/>
                </a:solidFill>
                <a:latin typeface="Roboto Bk"/>
                <a:cs typeface="Roboto Bk"/>
              </a:rPr>
              <a:t>підвищення</a:t>
            </a:r>
            <a:r>
              <a:rPr lang="uk-UA" sz="2800" spc="-3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72" dirty="0" err="1">
                <a:solidFill>
                  <a:srgbClr val="1B1B1B"/>
                </a:solidFill>
                <a:latin typeface="Roboto Bk"/>
                <a:cs typeface="Roboto Bk"/>
              </a:rPr>
              <a:t>кваліфікації</a:t>
            </a:r>
            <a:r>
              <a:rPr sz="2800" spc="-72" dirty="0">
                <a:solidFill>
                  <a:srgbClr val="1B1B1B"/>
                </a:solidFill>
                <a:latin typeface="Roboto Bk"/>
                <a:cs typeface="Roboto Bk"/>
              </a:rPr>
              <a:t>,</a:t>
            </a:r>
            <a:r>
              <a:rPr sz="2800" spc="-4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80" dirty="0">
                <a:solidFill>
                  <a:srgbClr val="1B1B1B"/>
                </a:solidFill>
                <a:latin typeface="Roboto Bk"/>
                <a:cs typeface="Roboto Bk"/>
              </a:rPr>
              <a:t>виду,</a:t>
            </a:r>
            <a:r>
              <a:rPr sz="2800" spc="-20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60" dirty="0">
                <a:solidFill>
                  <a:srgbClr val="1B1B1B"/>
                </a:solidFill>
                <a:latin typeface="Roboto Bk"/>
                <a:cs typeface="Roboto Bk"/>
              </a:rPr>
              <a:t>форми</a:t>
            </a:r>
            <a:r>
              <a:rPr sz="2800" spc="-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8" dirty="0">
                <a:solidFill>
                  <a:srgbClr val="1B1B1B"/>
                </a:solidFill>
                <a:latin typeface="Roboto Bk"/>
                <a:cs typeface="Roboto Bk"/>
              </a:rPr>
              <a:t>чи</a:t>
            </a:r>
            <a:r>
              <a:rPr sz="2800" spc="-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36" dirty="0">
                <a:solidFill>
                  <a:srgbClr val="1B1B1B"/>
                </a:solidFill>
                <a:latin typeface="Roboto Bk"/>
                <a:cs typeface="Roboto Bk"/>
              </a:rPr>
              <a:t>напряму,</a:t>
            </a:r>
            <a:r>
              <a:rPr sz="2800" spc="-2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44" dirty="0">
                <a:solidFill>
                  <a:srgbClr val="1B1B1B"/>
                </a:solidFill>
                <a:latin typeface="Roboto Bk"/>
                <a:cs typeface="Roboto Bk"/>
              </a:rPr>
              <a:t>за</a:t>
            </a:r>
            <a:r>
              <a:rPr sz="2800" spc="-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20" dirty="0">
                <a:solidFill>
                  <a:srgbClr val="1B1B1B"/>
                </a:solidFill>
                <a:latin typeface="Roboto Bk"/>
                <a:cs typeface="Roboto Bk"/>
              </a:rPr>
              <a:t>якими </a:t>
            </a:r>
            <a:r>
              <a:rPr sz="2800" spc="-50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12" dirty="0">
                <a:solidFill>
                  <a:srgbClr val="1B1B1B"/>
                </a:solidFill>
                <a:latin typeface="Roboto Bk"/>
                <a:cs typeface="Roboto Bk"/>
              </a:rPr>
              <a:t>педагогічний </a:t>
            </a:r>
            <a:r>
              <a:rPr sz="2800" spc="-8" dirty="0">
                <a:solidFill>
                  <a:srgbClr val="1B1B1B"/>
                </a:solidFill>
                <a:latin typeface="Roboto Bk"/>
                <a:cs typeface="Roboto Bk"/>
              </a:rPr>
              <a:t>працівник </a:t>
            </a:r>
            <a:r>
              <a:rPr sz="2800" spc="4" dirty="0">
                <a:solidFill>
                  <a:srgbClr val="1B1B1B"/>
                </a:solidFill>
                <a:latin typeface="Roboto Bk"/>
                <a:cs typeface="Roboto Bk"/>
              </a:rPr>
              <a:t>пройшов </a:t>
            </a:r>
            <a:r>
              <a:rPr sz="2800" spc="-36" dirty="0">
                <a:solidFill>
                  <a:srgbClr val="1B1B1B"/>
                </a:solidFill>
                <a:latin typeface="Roboto Bk"/>
                <a:cs typeface="Roboto Bk"/>
              </a:rPr>
              <a:t>підвищення </a:t>
            </a:r>
            <a:r>
              <a:rPr sz="2800" spc="-3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-64" dirty="0">
                <a:solidFill>
                  <a:srgbClr val="1B1B1B"/>
                </a:solidFill>
                <a:latin typeface="Roboto Bk"/>
                <a:cs typeface="Roboto Bk"/>
              </a:rPr>
              <a:t>кваліфікації</a:t>
            </a:r>
            <a:r>
              <a:rPr sz="2800" spc="-3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sz="2800" spc="12" dirty="0">
                <a:solidFill>
                  <a:srgbClr val="1B1B1B"/>
                </a:solidFill>
                <a:latin typeface="Roboto"/>
                <a:cs typeface="Roboto"/>
              </a:rPr>
              <a:t>(не</a:t>
            </a:r>
            <a:r>
              <a:rPr sz="2800" spc="-16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sz="2800" spc="12" dirty="0">
                <a:solidFill>
                  <a:srgbClr val="1B1B1B"/>
                </a:solidFill>
                <a:latin typeface="Roboto"/>
                <a:cs typeface="Roboto"/>
              </a:rPr>
              <a:t>менше</a:t>
            </a:r>
            <a:r>
              <a:rPr sz="2800" dirty="0">
                <a:solidFill>
                  <a:srgbClr val="1B1B1B"/>
                </a:solidFill>
                <a:latin typeface="Roboto"/>
                <a:cs typeface="Roboto"/>
              </a:rPr>
              <a:t> 150</a:t>
            </a:r>
            <a:r>
              <a:rPr sz="2800" spc="4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sz="2800" spc="-12" dirty="0">
                <a:solidFill>
                  <a:srgbClr val="1B1B1B"/>
                </a:solidFill>
                <a:latin typeface="Roboto"/>
                <a:cs typeface="Roboto"/>
              </a:rPr>
              <a:t>годин</a:t>
            </a:r>
            <a:r>
              <a:rPr sz="2800" spc="-4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sz="2800" dirty="0">
                <a:solidFill>
                  <a:srgbClr val="1B1B1B"/>
                </a:solidFill>
                <a:latin typeface="Roboto"/>
                <a:cs typeface="Roboto"/>
              </a:rPr>
              <a:t>на</a:t>
            </a:r>
            <a:r>
              <a:rPr sz="2800" spc="-24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sz="2800" dirty="0">
                <a:solidFill>
                  <a:srgbClr val="1B1B1B"/>
                </a:solidFill>
                <a:latin typeface="Roboto"/>
                <a:cs typeface="Roboto"/>
              </a:rPr>
              <a:t>5</a:t>
            </a:r>
            <a:r>
              <a:rPr sz="2800" spc="4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sz="2800" spc="-12" dirty="0" err="1">
                <a:solidFill>
                  <a:srgbClr val="1B1B1B"/>
                </a:solidFill>
                <a:latin typeface="Roboto"/>
                <a:cs typeface="Roboto"/>
              </a:rPr>
              <a:t>років</a:t>
            </a:r>
            <a:r>
              <a:rPr sz="2800" spc="-12" dirty="0" smtClean="0">
                <a:solidFill>
                  <a:srgbClr val="1B1B1B"/>
                </a:solidFill>
                <a:latin typeface="Roboto"/>
                <a:cs typeface="Roboto"/>
              </a:rPr>
              <a:t>)</a:t>
            </a:r>
            <a:r>
              <a:rPr sz="2800" spc="-12" dirty="0" smtClean="0">
                <a:solidFill>
                  <a:srgbClr val="1B1B1B"/>
                </a:solidFill>
                <a:latin typeface="Roboto Bk"/>
                <a:cs typeface="Roboto Bk"/>
              </a:rPr>
              <a:t>.</a:t>
            </a:r>
            <a:r>
              <a:rPr lang="ru-RU" sz="2800" dirty="0"/>
              <a:t> </a:t>
            </a:r>
            <a:endParaRPr lang="ru-RU" sz="2800" dirty="0" smtClean="0"/>
          </a:p>
          <a:p>
            <a:pPr algn="just"/>
            <a:r>
              <a:rPr lang="ru-RU" sz="2800" dirty="0"/>
              <a:t>	</a:t>
            </a:r>
            <a:r>
              <a:rPr lang="ru-RU" sz="2800" dirty="0" err="1" smtClean="0">
                <a:latin typeface="Roboto Bk"/>
              </a:rPr>
              <a:t>Відповідно</a:t>
            </a:r>
            <a:r>
              <a:rPr lang="ru-RU" sz="2800" dirty="0">
                <a:latin typeface="Roboto Bk"/>
              </a:rPr>
              <a:t> </a:t>
            </a:r>
            <a:r>
              <a:rPr lang="ru-RU" sz="2800" dirty="0">
                <a:latin typeface="Roboto Bk"/>
                <a:hlinkClick r:id="rId2"/>
              </a:rPr>
              <a:t>до ст. 51 Закону </a:t>
            </a:r>
            <a:r>
              <a:rPr lang="ru-RU" sz="2800" dirty="0" err="1">
                <a:latin typeface="Roboto Bk"/>
                <a:hlinkClick r:id="rId2"/>
              </a:rPr>
              <a:t>України</a:t>
            </a:r>
            <a:r>
              <a:rPr lang="ru-RU" sz="2800" dirty="0">
                <a:latin typeface="Roboto Bk"/>
                <a:hlinkClick r:id="rId2"/>
              </a:rPr>
              <a:t> «Про </a:t>
            </a:r>
            <a:r>
              <a:rPr lang="ru-RU" sz="2800" dirty="0" err="1">
                <a:latin typeface="Roboto Bk"/>
                <a:hlinkClick r:id="rId2"/>
              </a:rPr>
              <a:t>повну</a:t>
            </a:r>
            <a:r>
              <a:rPr lang="ru-RU" sz="2800" dirty="0">
                <a:latin typeface="Roboto Bk"/>
                <a:hlinkClick r:id="rId2"/>
              </a:rPr>
              <a:t> </a:t>
            </a:r>
            <a:r>
              <a:rPr lang="ru-RU" sz="2800" dirty="0" err="1">
                <a:latin typeface="Roboto Bk"/>
                <a:hlinkClick r:id="rId2"/>
              </a:rPr>
              <a:t>загальну</a:t>
            </a:r>
            <a:r>
              <a:rPr lang="ru-RU" sz="2800" dirty="0">
                <a:latin typeface="Roboto Bk"/>
                <a:hlinkClick r:id="rId2"/>
              </a:rPr>
              <a:t> </a:t>
            </a:r>
            <a:r>
              <a:rPr lang="ru-RU" sz="2800" dirty="0" err="1">
                <a:latin typeface="Roboto Bk"/>
                <a:hlinkClick r:id="rId2"/>
              </a:rPr>
              <a:t>середню</a:t>
            </a:r>
            <a:r>
              <a:rPr lang="ru-RU" sz="2800" dirty="0">
                <a:latin typeface="Roboto Bk"/>
                <a:hlinkClick r:id="rId2"/>
              </a:rPr>
              <a:t> </a:t>
            </a:r>
            <a:r>
              <a:rPr lang="ru-RU" sz="2800" dirty="0" err="1">
                <a:latin typeface="Roboto Bk"/>
                <a:hlinkClick r:id="rId2"/>
              </a:rPr>
              <a:t>освіту</a:t>
            </a:r>
            <a:r>
              <a:rPr lang="ru-RU" sz="2800" dirty="0">
                <a:latin typeface="Roboto Bk"/>
                <a:hlinkClick r:id="rId2"/>
              </a:rPr>
              <a:t>»</a:t>
            </a:r>
            <a:r>
              <a:rPr lang="ru-RU" sz="2800" dirty="0">
                <a:latin typeface="Roboto Bk"/>
              </a:rPr>
              <a:t> </a:t>
            </a:r>
            <a:r>
              <a:rPr lang="ru-RU" sz="2800" b="1" dirty="0" err="1">
                <a:latin typeface="Roboto Bk"/>
              </a:rPr>
              <a:t>обов'язковими</a:t>
            </a:r>
            <a:r>
              <a:rPr lang="ru-RU" sz="2800" dirty="0">
                <a:latin typeface="Roboto Bk"/>
              </a:rPr>
              <a:t> </a:t>
            </a:r>
            <a:r>
              <a:rPr lang="ru-RU" sz="2800" dirty="0" err="1">
                <a:latin typeface="Roboto Bk"/>
              </a:rPr>
              <a:t>напрямами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підвищення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кваліфікації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педагогічних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працівників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шкіл</a:t>
            </a:r>
            <a:r>
              <a:rPr lang="ru-RU" sz="2800" dirty="0">
                <a:latin typeface="Roboto Bk"/>
              </a:rPr>
              <a:t> є:</a:t>
            </a:r>
          </a:p>
          <a:p>
            <a:r>
              <a:rPr lang="ru-RU" sz="2800" dirty="0">
                <a:latin typeface="Roboto Bk"/>
              </a:rPr>
              <a:t>робота з </a:t>
            </a:r>
            <a:r>
              <a:rPr lang="ru-RU" sz="2800" dirty="0" err="1">
                <a:latin typeface="Roboto Bk"/>
              </a:rPr>
              <a:t>учнями</a:t>
            </a:r>
            <a:r>
              <a:rPr lang="ru-RU" sz="2800" dirty="0">
                <a:latin typeface="Roboto Bk"/>
              </a:rPr>
              <a:t> з </a:t>
            </a:r>
            <a:r>
              <a:rPr lang="ru-RU" sz="2800" dirty="0" err="1">
                <a:latin typeface="Roboto Bk"/>
              </a:rPr>
              <a:t>особливими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освітніми</a:t>
            </a:r>
            <a:r>
              <a:rPr lang="ru-RU" sz="2800" dirty="0">
                <a:latin typeface="Roboto Bk"/>
              </a:rPr>
              <a:t> потребами;</a:t>
            </a:r>
          </a:p>
          <a:p>
            <a:r>
              <a:rPr lang="ru-RU" sz="2800" dirty="0" err="1">
                <a:latin typeface="Roboto Bk"/>
              </a:rPr>
              <a:t>надання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психологічної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підтримки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учасникам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освітнього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процесу</a:t>
            </a:r>
            <a:r>
              <a:rPr lang="ru-RU" sz="2800" dirty="0">
                <a:latin typeface="Roboto Bk"/>
              </a:rPr>
              <a:t>. </a:t>
            </a:r>
          </a:p>
          <a:p>
            <a:r>
              <a:rPr lang="ru-RU" sz="2800" dirty="0" smtClean="0">
                <a:latin typeface="Roboto Bk"/>
              </a:rPr>
              <a:t>	</a:t>
            </a:r>
            <a:r>
              <a:rPr lang="ru-RU" sz="2800" dirty="0" err="1" smtClean="0">
                <a:latin typeface="Roboto Bk"/>
              </a:rPr>
              <a:t>Кількість</a:t>
            </a:r>
            <a:r>
              <a:rPr lang="ru-RU" sz="2800" dirty="0" smtClean="0">
                <a:latin typeface="Roboto Bk"/>
              </a:rPr>
              <a:t> </a:t>
            </a:r>
            <a:r>
              <a:rPr lang="ru-RU" sz="2800" dirty="0">
                <a:latin typeface="Roboto Bk"/>
              </a:rPr>
              <a:t>годин за </a:t>
            </a:r>
            <a:r>
              <a:rPr lang="ru-RU" sz="2800" dirty="0" err="1">
                <a:latin typeface="Roboto Bk"/>
              </a:rPr>
              <a:t>кожним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із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цих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напрямів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має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становити</a:t>
            </a:r>
            <a:r>
              <a:rPr lang="ru-RU" sz="2800" dirty="0">
                <a:latin typeface="Roboto Bk"/>
              </a:rPr>
              <a:t> </a:t>
            </a:r>
            <a:r>
              <a:rPr lang="ru-RU" sz="2800" b="1" dirty="0">
                <a:latin typeface="Roboto Bk"/>
              </a:rPr>
              <a:t>не </a:t>
            </a:r>
            <a:r>
              <a:rPr lang="ru-RU" sz="2800" b="1" dirty="0" err="1">
                <a:latin typeface="Roboto Bk"/>
              </a:rPr>
              <a:t>менше</a:t>
            </a:r>
            <a:r>
              <a:rPr lang="ru-RU" sz="2800" b="1" dirty="0">
                <a:latin typeface="Roboto Bk"/>
              </a:rPr>
              <a:t> 10 % </a:t>
            </a:r>
            <a:r>
              <a:rPr lang="ru-RU" sz="2800" b="1" dirty="0" err="1">
                <a:latin typeface="Roboto Bk"/>
              </a:rPr>
              <a:t>від</a:t>
            </a:r>
            <a:r>
              <a:rPr lang="ru-RU" sz="2800" b="1" dirty="0">
                <a:latin typeface="Roboto Bk"/>
              </a:rPr>
              <a:t> </a:t>
            </a:r>
            <a:r>
              <a:rPr lang="ru-RU" sz="2800" b="1" dirty="0" err="1">
                <a:latin typeface="Roboto Bk"/>
              </a:rPr>
              <a:t>загального</a:t>
            </a:r>
            <a:r>
              <a:rPr lang="ru-RU" sz="2800" b="1" dirty="0">
                <a:latin typeface="Roboto Bk"/>
              </a:rPr>
              <a:t> </a:t>
            </a:r>
            <a:r>
              <a:rPr lang="ru-RU" sz="2800" b="1" dirty="0" err="1">
                <a:latin typeface="Roboto Bk"/>
              </a:rPr>
              <a:t>обсягу</a:t>
            </a:r>
            <a:r>
              <a:rPr lang="ru-RU" sz="2800" dirty="0">
                <a:latin typeface="Roboto Bk"/>
              </a:rPr>
              <a:t> </a:t>
            </a:r>
            <a:r>
              <a:rPr lang="ru-RU" sz="2800" dirty="0" err="1">
                <a:latin typeface="Roboto Bk"/>
              </a:rPr>
              <a:t>підвищення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кваліфікації</a:t>
            </a:r>
            <a:r>
              <a:rPr lang="ru-RU" sz="2800" dirty="0">
                <a:latin typeface="Roboto Bk"/>
              </a:rPr>
              <a:t> за </a:t>
            </a:r>
            <a:r>
              <a:rPr lang="ru-RU" sz="2800" dirty="0" err="1">
                <a:latin typeface="Roboto Bk"/>
              </a:rPr>
              <a:t>п'ять</a:t>
            </a:r>
            <a:r>
              <a:rPr lang="ru-RU" sz="2800" dirty="0">
                <a:latin typeface="Roboto Bk"/>
              </a:rPr>
              <a:t> </a:t>
            </a:r>
            <a:r>
              <a:rPr lang="ru-RU" sz="2800" dirty="0" err="1">
                <a:latin typeface="Roboto Bk"/>
              </a:rPr>
              <a:t>років</a:t>
            </a:r>
            <a:r>
              <a:rPr lang="ru-RU" sz="3200" dirty="0">
                <a:latin typeface="Roboto Bk"/>
              </a:rPr>
              <a:t>.</a:t>
            </a:r>
          </a:p>
          <a:p>
            <a:pPr marL="10160" marR="4064" algn="just">
              <a:lnSpc>
                <a:spcPct val="115399"/>
              </a:lnSpc>
              <a:spcBef>
                <a:spcPts val="76"/>
              </a:spcBef>
            </a:pPr>
            <a:endParaRPr sz="3200" dirty="0">
              <a:latin typeface="Roboto Bk"/>
              <a:cs typeface="Roboto Bk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31520" y="329566"/>
            <a:ext cx="12192000" cy="1812804"/>
          </a:xfrm>
          <a:prstGeom prst="rect">
            <a:avLst/>
          </a:prstGeom>
        </p:spPr>
        <p:txBody>
          <a:bodyPr vert="horz" wrap="square" lIns="0" tIns="294132" rIns="0" bIns="0" rtlCol="0">
            <a:spAutoFit/>
          </a:bodyPr>
          <a:lstStyle/>
          <a:p>
            <a:pPr marL="3556">
              <a:spcBef>
                <a:spcPts val="2316"/>
              </a:spcBef>
            </a:pPr>
            <a:r>
              <a:rPr sz="6400" spc="-8" dirty="0">
                <a:solidFill>
                  <a:schemeClr val="bg2">
                    <a:lumMod val="50000"/>
                  </a:schemeClr>
                </a:solidFill>
              </a:rPr>
              <a:t>Підвищення</a:t>
            </a:r>
            <a:r>
              <a:rPr sz="6400" spc="-44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6400" spc="-88" dirty="0">
                <a:solidFill>
                  <a:schemeClr val="bg2">
                    <a:lumMod val="50000"/>
                  </a:schemeClr>
                </a:solidFill>
              </a:rPr>
              <a:t>кваліфікації</a:t>
            </a:r>
            <a:endParaRPr sz="6400" dirty="0">
              <a:solidFill>
                <a:schemeClr val="bg2">
                  <a:lumMod val="50000"/>
                </a:schemeClr>
              </a:solidFill>
            </a:endParaRPr>
          </a:p>
          <a:p>
            <a:pPr marL="3556">
              <a:spcBef>
                <a:spcPts val="948"/>
              </a:spcBef>
            </a:pPr>
            <a:r>
              <a:rPr sz="2700" spc="-24" dirty="0">
                <a:solidFill>
                  <a:schemeClr val="bg2">
                    <a:lumMod val="50000"/>
                  </a:schemeClr>
                </a:solidFill>
                <a:latin typeface="Roboto Bk"/>
                <a:cs typeface="Roboto Bk"/>
              </a:rPr>
              <a:t>педагогічних</a:t>
            </a:r>
            <a:r>
              <a:rPr sz="2700" spc="-20" dirty="0">
                <a:solidFill>
                  <a:schemeClr val="bg2">
                    <a:lumMod val="50000"/>
                  </a:schemeClr>
                </a:solidFill>
                <a:latin typeface="Roboto Bk"/>
                <a:cs typeface="Roboto Bk"/>
              </a:rPr>
              <a:t> </a:t>
            </a:r>
            <a:r>
              <a:rPr sz="2700" spc="-16" dirty="0">
                <a:solidFill>
                  <a:schemeClr val="bg2">
                    <a:lumMod val="50000"/>
                  </a:schemeClr>
                </a:solidFill>
                <a:latin typeface="Roboto Bk"/>
                <a:cs typeface="Roboto Bk"/>
              </a:rPr>
              <a:t>працівників</a:t>
            </a:r>
            <a:endParaRPr sz="2700" dirty="0">
              <a:solidFill>
                <a:schemeClr val="bg2">
                  <a:lumMod val="50000"/>
                </a:schemeClr>
              </a:solidFill>
              <a:latin typeface="Roboto Bk"/>
              <a:cs typeface="Roboto B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7785100"/>
            <a:ext cx="146304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2700"/>
            <a:ext cx="146304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29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8F8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3189" y="1688008"/>
            <a:ext cx="7164324" cy="1567180"/>
          </a:xfrm>
          <a:prstGeom prst="rect">
            <a:avLst/>
          </a:prstGeom>
        </p:spPr>
        <p:txBody>
          <a:bodyPr vert="horz" wrap="square" lIns="0" tIns="83311" rIns="0" bIns="0" rtlCol="0">
            <a:spAutoFit/>
          </a:bodyPr>
          <a:lstStyle/>
          <a:p>
            <a:pPr marL="10160" marR="4064">
              <a:lnSpc>
                <a:spcPts val="5840"/>
              </a:lnSpc>
              <a:spcBef>
                <a:spcPts val="655"/>
              </a:spcBef>
            </a:pPr>
            <a:r>
              <a:rPr sz="5300" b="1" i="1" spc="12" dirty="0">
                <a:solidFill>
                  <a:schemeClr val="bg2">
                    <a:lumMod val="50000"/>
                  </a:schemeClr>
                </a:solidFill>
              </a:rPr>
              <a:t>Успішне</a:t>
            </a:r>
            <a:r>
              <a:rPr sz="5300" b="1" i="1" spc="-64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5300" b="1" i="1" spc="8" dirty="0">
                <a:solidFill>
                  <a:schemeClr val="bg2">
                    <a:lumMod val="50000"/>
                  </a:schemeClr>
                </a:solidFill>
              </a:rPr>
              <a:t>проходження </a:t>
            </a:r>
            <a:r>
              <a:rPr sz="5300" b="1" i="1" spc="-1304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5300" b="1" i="1" spc="-68" dirty="0">
                <a:solidFill>
                  <a:schemeClr val="bg2">
                    <a:lumMod val="50000"/>
                  </a:schemeClr>
                </a:solidFill>
              </a:rPr>
              <a:t>сертифікації</a:t>
            </a:r>
            <a:endParaRPr sz="53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3045" y="3735792"/>
            <a:ext cx="8572500" cy="2870529"/>
          </a:xfrm>
          <a:prstGeom prst="rect">
            <a:avLst/>
          </a:prstGeom>
        </p:spPr>
        <p:txBody>
          <a:bodyPr vert="horz" wrap="square" lIns="0" tIns="9144" rIns="0" bIns="0" rtlCol="0">
            <a:spAutoFit/>
          </a:bodyPr>
          <a:lstStyle/>
          <a:p>
            <a:pPr marL="10160" marR="4064">
              <a:lnSpc>
                <a:spcPct val="117000"/>
              </a:lnSpc>
              <a:spcBef>
                <a:spcPts val="72"/>
              </a:spcBef>
            </a:pPr>
            <a:r>
              <a:rPr sz="3200" spc="-16" dirty="0">
                <a:latin typeface="Roboto Bk"/>
                <a:cs typeface="Roboto Bk"/>
              </a:rPr>
              <a:t>зараховується</a:t>
            </a:r>
            <a:r>
              <a:rPr sz="3200" spc="16" dirty="0">
                <a:latin typeface="Roboto Bk"/>
                <a:cs typeface="Roboto Bk"/>
              </a:rPr>
              <a:t> </a:t>
            </a:r>
            <a:r>
              <a:rPr sz="3200" spc="-56" dirty="0">
                <a:latin typeface="Roboto Bk"/>
                <a:cs typeface="Roboto Bk"/>
              </a:rPr>
              <a:t>як</a:t>
            </a:r>
            <a:r>
              <a:rPr sz="3200" dirty="0">
                <a:latin typeface="Roboto Bk"/>
                <a:cs typeface="Roboto Bk"/>
              </a:rPr>
              <a:t> </a:t>
            </a:r>
            <a:r>
              <a:rPr sz="3200" spc="-24" dirty="0">
                <a:latin typeface="Roboto Bk"/>
                <a:cs typeface="Roboto Bk"/>
              </a:rPr>
              <a:t>проходження</a:t>
            </a:r>
            <a:r>
              <a:rPr sz="3200" spc="8" dirty="0">
                <a:latin typeface="Roboto Bk"/>
                <a:cs typeface="Roboto Bk"/>
              </a:rPr>
              <a:t> </a:t>
            </a:r>
            <a:r>
              <a:rPr sz="3200" spc="-32" dirty="0">
                <a:latin typeface="Roboto Bk"/>
                <a:cs typeface="Roboto Bk"/>
              </a:rPr>
              <a:t>атестації </a:t>
            </a:r>
            <a:r>
              <a:rPr sz="3200" spc="-28" dirty="0">
                <a:latin typeface="Roboto Bk"/>
                <a:cs typeface="Roboto Bk"/>
              </a:rPr>
              <a:t> </a:t>
            </a:r>
            <a:r>
              <a:rPr sz="3200" spc="-12" dirty="0">
                <a:latin typeface="Roboto Bk"/>
                <a:cs typeface="Roboto Bk"/>
              </a:rPr>
              <a:t>педагогічним </a:t>
            </a:r>
            <a:r>
              <a:rPr sz="3200" spc="-24" dirty="0">
                <a:latin typeface="Roboto Bk"/>
                <a:cs typeface="Roboto Bk"/>
              </a:rPr>
              <a:t>працівником, </a:t>
            </a:r>
            <a:r>
              <a:rPr sz="3200" spc="36" dirty="0">
                <a:latin typeface="Roboto Bk"/>
                <a:cs typeface="Roboto Bk"/>
              </a:rPr>
              <a:t>а </a:t>
            </a:r>
            <a:r>
              <a:rPr sz="3200" spc="-68" dirty="0">
                <a:latin typeface="Roboto Bk"/>
                <a:cs typeface="Roboto Bk"/>
              </a:rPr>
              <a:t>також </a:t>
            </a:r>
            <a:r>
              <a:rPr sz="3200" spc="68" dirty="0">
                <a:latin typeface="Roboto Bk"/>
                <a:cs typeface="Roboto Bk"/>
              </a:rPr>
              <a:t>є </a:t>
            </a:r>
            <a:r>
              <a:rPr sz="3200" spc="-20" dirty="0">
                <a:latin typeface="Roboto Bk"/>
                <a:cs typeface="Roboto Bk"/>
              </a:rPr>
              <a:t>підставою </a:t>
            </a:r>
            <a:r>
              <a:rPr sz="3200" spc="-556" dirty="0">
                <a:latin typeface="Roboto Bk"/>
                <a:cs typeface="Roboto Bk"/>
              </a:rPr>
              <a:t> </a:t>
            </a:r>
            <a:r>
              <a:rPr sz="3200" spc="-52" dirty="0">
                <a:latin typeface="Roboto Bk"/>
                <a:cs typeface="Roboto Bk"/>
              </a:rPr>
              <a:t>для</a:t>
            </a:r>
            <a:r>
              <a:rPr sz="3200" spc="-12" dirty="0">
                <a:latin typeface="Roboto Bk"/>
                <a:cs typeface="Roboto Bk"/>
              </a:rPr>
              <a:t> </a:t>
            </a:r>
            <a:r>
              <a:rPr sz="3200" spc="28" dirty="0">
                <a:latin typeface="Roboto Bk"/>
                <a:cs typeface="Roboto Bk"/>
              </a:rPr>
              <a:t>присвоєння</a:t>
            </a:r>
            <a:r>
              <a:rPr sz="3200" spc="-16" dirty="0">
                <a:latin typeface="Roboto Bk"/>
                <a:cs typeface="Roboto Bk"/>
              </a:rPr>
              <a:t> </a:t>
            </a:r>
            <a:r>
              <a:rPr sz="3200" spc="-20" dirty="0">
                <a:latin typeface="Roboto Bk"/>
                <a:cs typeface="Roboto Bk"/>
              </a:rPr>
              <a:t>йому</a:t>
            </a:r>
            <a:r>
              <a:rPr sz="3200" spc="-8" dirty="0">
                <a:latin typeface="Roboto Bk"/>
                <a:cs typeface="Roboto Bk"/>
              </a:rPr>
              <a:t> </a:t>
            </a:r>
            <a:r>
              <a:rPr sz="3200" spc="-36" dirty="0">
                <a:latin typeface="Roboto Bk"/>
                <a:cs typeface="Roboto Bk"/>
              </a:rPr>
              <a:t>відповідної </a:t>
            </a:r>
            <a:r>
              <a:rPr sz="3200" spc="-32" dirty="0">
                <a:latin typeface="Roboto Bk"/>
                <a:cs typeface="Roboto Bk"/>
              </a:rPr>
              <a:t> </a:t>
            </a:r>
            <a:r>
              <a:rPr sz="3200" spc="-44" dirty="0">
                <a:latin typeface="Roboto Bk"/>
                <a:cs typeface="Roboto Bk"/>
              </a:rPr>
              <a:t>кваліфікаційної</a:t>
            </a:r>
            <a:r>
              <a:rPr sz="3200" spc="24" dirty="0">
                <a:latin typeface="Roboto Bk"/>
                <a:cs typeface="Roboto Bk"/>
              </a:rPr>
              <a:t> </a:t>
            </a:r>
            <a:r>
              <a:rPr sz="3200" spc="-32" dirty="0">
                <a:latin typeface="Roboto Bk"/>
                <a:cs typeface="Roboto Bk"/>
              </a:rPr>
              <a:t>категорії</a:t>
            </a:r>
            <a:r>
              <a:rPr sz="3200" spc="20" dirty="0">
                <a:latin typeface="Roboto Bk"/>
                <a:cs typeface="Roboto Bk"/>
              </a:rPr>
              <a:t> </a:t>
            </a:r>
            <a:r>
              <a:rPr sz="3200" dirty="0">
                <a:latin typeface="Roboto Bk"/>
                <a:cs typeface="Roboto Bk"/>
              </a:rPr>
              <a:t>та/або</a:t>
            </a:r>
            <a:r>
              <a:rPr sz="3200" spc="8" dirty="0">
                <a:latin typeface="Roboto Bk"/>
                <a:cs typeface="Roboto Bk"/>
              </a:rPr>
              <a:t> </a:t>
            </a:r>
            <a:r>
              <a:rPr sz="3200" spc="-8" dirty="0">
                <a:latin typeface="Roboto Bk"/>
                <a:cs typeface="Roboto Bk"/>
              </a:rPr>
              <a:t>педагогічного</a:t>
            </a:r>
            <a:endParaRPr sz="3200" dirty="0">
              <a:latin typeface="Roboto Bk"/>
              <a:cs typeface="Roboto Bk"/>
            </a:endParaRPr>
          </a:p>
          <a:p>
            <a:pPr marL="10160">
              <a:spcBef>
                <a:spcPts val="460"/>
              </a:spcBef>
            </a:pPr>
            <a:r>
              <a:rPr sz="3200" spc="-12" dirty="0">
                <a:latin typeface="Roboto Bk"/>
                <a:cs typeface="Roboto Bk"/>
              </a:rPr>
              <a:t>звання.</a:t>
            </a:r>
            <a:endParaRPr sz="3200" dirty="0">
              <a:latin typeface="Roboto Bk"/>
              <a:cs typeface="Roboto B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7785100"/>
            <a:ext cx="146304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146304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543" y="1573708"/>
            <a:ext cx="5629455" cy="559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36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8F8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40711" y="1310640"/>
            <a:ext cx="258572" cy="5592572"/>
            <a:chOff x="3675888" y="1638300"/>
            <a:chExt cx="323215" cy="6990715"/>
          </a:xfrm>
        </p:grpSpPr>
        <p:sp>
          <p:nvSpPr>
            <p:cNvPr id="4" name="object 4"/>
            <p:cNvSpPr/>
            <p:nvPr/>
          </p:nvSpPr>
          <p:spPr>
            <a:xfrm>
              <a:off x="3794760" y="1638300"/>
              <a:ext cx="59690" cy="6871970"/>
            </a:xfrm>
            <a:custGeom>
              <a:avLst/>
              <a:gdLst/>
              <a:ahLst/>
              <a:cxnLst/>
              <a:rect l="l" t="t" r="r" b="b"/>
              <a:pathLst>
                <a:path w="59689" h="6871970">
                  <a:moveTo>
                    <a:pt x="59436" y="0"/>
                  </a:moveTo>
                  <a:lnTo>
                    <a:pt x="0" y="0"/>
                  </a:lnTo>
                  <a:lnTo>
                    <a:pt x="0" y="6871716"/>
                  </a:lnTo>
                  <a:lnTo>
                    <a:pt x="59436" y="6871716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09416" y="1638299"/>
              <a:ext cx="289560" cy="6990715"/>
            </a:xfrm>
            <a:custGeom>
              <a:avLst/>
              <a:gdLst/>
              <a:ahLst/>
              <a:cxnLst/>
              <a:rect l="l" t="t" r="r" b="b"/>
              <a:pathLst>
                <a:path w="289560" h="6990715">
                  <a:moveTo>
                    <a:pt x="289560" y="6845808"/>
                  </a:moveTo>
                  <a:lnTo>
                    <a:pt x="282181" y="6800164"/>
                  </a:lnTo>
                  <a:lnTo>
                    <a:pt x="261632" y="6760502"/>
                  </a:lnTo>
                  <a:lnTo>
                    <a:pt x="230301" y="6729196"/>
                  </a:lnTo>
                  <a:lnTo>
                    <a:pt x="190550" y="6708584"/>
                  </a:lnTo>
                  <a:lnTo>
                    <a:pt x="144780" y="6701028"/>
                  </a:lnTo>
                  <a:lnTo>
                    <a:pt x="98996" y="6708584"/>
                  </a:lnTo>
                  <a:lnTo>
                    <a:pt x="59245" y="6729196"/>
                  </a:lnTo>
                  <a:lnTo>
                    <a:pt x="27914" y="6760502"/>
                  </a:lnTo>
                  <a:lnTo>
                    <a:pt x="7366" y="6800164"/>
                  </a:lnTo>
                  <a:lnTo>
                    <a:pt x="0" y="6845808"/>
                  </a:lnTo>
                  <a:lnTo>
                    <a:pt x="7366" y="6891464"/>
                  </a:lnTo>
                  <a:lnTo>
                    <a:pt x="27914" y="6931126"/>
                  </a:lnTo>
                  <a:lnTo>
                    <a:pt x="59245" y="6962432"/>
                  </a:lnTo>
                  <a:lnTo>
                    <a:pt x="98996" y="6983044"/>
                  </a:lnTo>
                  <a:lnTo>
                    <a:pt x="144780" y="6990588"/>
                  </a:lnTo>
                  <a:lnTo>
                    <a:pt x="190550" y="6983044"/>
                  </a:lnTo>
                  <a:lnTo>
                    <a:pt x="230301" y="6962432"/>
                  </a:lnTo>
                  <a:lnTo>
                    <a:pt x="261632" y="6931126"/>
                  </a:lnTo>
                  <a:lnTo>
                    <a:pt x="282181" y="6891464"/>
                  </a:lnTo>
                  <a:lnTo>
                    <a:pt x="289560" y="6845808"/>
                  </a:lnTo>
                  <a:close/>
                </a:path>
                <a:path w="289560" h="6990715">
                  <a:moveTo>
                    <a:pt x="289560" y="3649980"/>
                  </a:moveTo>
                  <a:lnTo>
                    <a:pt x="282181" y="3604336"/>
                  </a:lnTo>
                  <a:lnTo>
                    <a:pt x="261632" y="3564674"/>
                  </a:lnTo>
                  <a:lnTo>
                    <a:pt x="230301" y="3533368"/>
                  </a:lnTo>
                  <a:lnTo>
                    <a:pt x="190550" y="3512756"/>
                  </a:lnTo>
                  <a:lnTo>
                    <a:pt x="144780" y="3505200"/>
                  </a:lnTo>
                  <a:lnTo>
                    <a:pt x="98996" y="3512756"/>
                  </a:lnTo>
                  <a:lnTo>
                    <a:pt x="59245" y="3533368"/>
                  </a:lnTo>
                  <a:lnTo>
                    <a:pt x="27914" y="3564674"/>
                  </a:lnTo>
                  <a:lnTo>
                    <a:pt x="7366" y="3604336"/>
                  </a:lnTo>
                  <a:lnTo>
                    <a:pt x="0" y="3649980"/>
                  </a:lnTo>
                  <a:lnTo>
                    <a:pt x="7366" y="3695636"/>
                  </a:lnTo>
                  <a:lnTo>
                    <a:pt x="27914" y="3735298"/>
                  </a:lnTo>
                  <a:lnTo>
                    <a:pt x="59245" y="3766604"/>
                  </a:lnTo>
                  <a:lnTo>
                    <a:pt x="98996" y="3787216"/>
                  </a:lnTo>
                  <a:lnTo>
                    <a:pt x="144780" y="3794760"/>
                  </a:lnTo>
                  <a:lnTo>
                    <a:pt x="190550" y="3787216"/>
                  </a:lnTo>
                  <a:lnTo>
                    <a:pt x="230301" y="3766604"/>
                  </a:lnTo>
                  <a:lnTo>
                    <a:pt x="261632" y="3735298"/>
                  </a:lnTo>
                  <a:lnTo>
                    <a:pt x="282181" y="3695636"/>
                  </a:lnTo>
                  <a:lnTo>
                    <a:pt x="289560" y="3649980"/>
                  </a:lnTo>
                  <a:close/>
                </a:path>
                <a:path w="289560" h="6990715">
                  <a:moveTo>
                    <a:pt x="289560" y="144780"/>
                  </a:moveTo>
                  <a:lnTo>
                    <a:pt x="282181" y="99136"/>
                  </a:lnTo>
                  <a:lnTo>
                    <a:pt x="261632" y="59474"/>
                  </a:lnTo>
                  <a:lnTo>
                    <a:pt x="230301" y="28168"/>
                  </a:lnTo>
                  <a:lnTo>
                    <a:pt x="190550" y="7556"/>
                  </a:lnTo>
                  <a:lnTo>
                    <a:pt x="144780" y="0"/>
                  </a:lnTo>
                  <a:lnTo>
                    <a:pt x="98996" y="7556"/>
                  </a:lnTo>
                  <a:lnTo>
                    <a:pt x="59245" y="28168"/>
                  </a:lnTo>
                  <a:lnTo>
                    <a:pt x="27914" y="59474"/>
                  </a:lnTo>
                  <a:lnTo>
                    <a:pt x="7366" y="99136"/>
                  </a:lnTo>
                  <a:lnTo>
                    <a:pt x="0" y="144780"/>
                  </a:lnTo>
                  <a:lnTo>
                    <a:pt x="7366" y="190436"/>
                  </a:lnTo>
                  <a:lnTo>
                    <a:pt x="27914" y="230098"/>
                  </a:lnTo>
                  <a:lnTo>
                    <a:pt x="59245" y="261404"/>
                  </a:lnTo>
                  <a:lnTo>
                    <a:pt x="98996" y="282016"/>
                  </a:lnTo>
                  <a:lnTo>
                    <a:pt x="144780" y="289560"/>
                  </a:lnTo>
                  <a:lnTo>
                    <a:pt x="190550" y="282016"/>
                  </a:lnTo>
                  <a:lnTo>
                    <a:pt x="230301" y="261404"/>
                  </a:lnTo>
                  <a:lnTo>
                    <a:pt x="261632" y="230098"/>
                  </a:lnTo>
                  <a:lnTo>
                    <a:pt x="282181" y="190436"/>
                  </a:lnTo>
                  <a:lnTo>
                    <a:pt x="289560" y="144780"/>
                  </a:lnTo>
                  <a:close/>
                </a:path>
              </a:pathLst>
            </a:custGeom>
            <a:solidFill>
              <a:srgbClr val="4E64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80460" y="3314700"/>
              <a:ext cx="288290" cy="289560"/>
            </a:xfrm>
            <a:custGeom>
              <a:avLst/>
              <a:gdLst/>
              <a:ahLst/>
              <a:cxnLst/>
              <a:rect l="l" t="t" r="r" b="b"/>
              <a:pathLst>
                <a:path w="288289" h="289560">
                  <a:moveTo>
                    <a:pt x="144017" y="0"/>
                  </a:moveTo>
                  <a:lnTo>
                    <a:pt x="98462" y="7546"/>
                  </a:lnTo>
                  <a:lnTo>
                    <a:pt x="58923" y="28157"/>
                  </a:lnTo>
                  <a:lnTo>
                    <a:pt x="27761" y="59472"/>
                  </a:lnTo>
                  <a:lnTo>
                    <a:pt x="7333" y="99133"/>
                  </a:lnTo>
                  <a:lnTo>
                    <a:pt x="0" y="144779"/>
                  </a:lnTo>
                  <a:lnTo>
                    <a:pt x="7333" y="190426"/>
                  </a:lnTo>
                  <a:lnTo>
                    <a:pt x="27761" y="230087"/>
                  </a:lnTo>
                  <a:lnTo>
                    <a:pt x="58923" y="261402"/>
                  </a:lnTo>
                  <a:lnTo>
                    <a:pt x="98462" y="282013"/>
                  </a:lnTo>
                  <a:lnTo>
                    <a:pt x="144017" y="289559"/>
                  </a:lnTo>
                  <a:lnTo>
                    <a:pt x="189573" y="282013"/>
                  </a:lnTo>
                  <a:lnTo>
                    <a:pt x="229112" y="261402"/>
                  </a:lnTo>
                  <a:lnTo>
                    <a:pt x="260274" y="230087"/>
                  </a:lnTo>
                  <a:lnTo>
                    <a:pt x="280702" y="190426"/>
                  </a:lnTo>
                  <a:lnTo>
                    <a:pt x="288036" y="144779"/>
                  </a:lnTo>
                  <a:lnTo>
                    <a:pt x="280702" y="99133"/>
                  </a:lnTo>
                  <a:lnTo>
                    <a:pt x="260274" y="59472"/>
                  </a:lnTo>
                  <a:lnTo>
                    <a:pt x="229112" y="28157"/>
                  </a:lnTo>
                  <a:lnTo>
                    <a:pt x="189573" y="7546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75888" y="3310127"/>
              <a:ext cx="297180" cy="297180"/>
            </a:xfrm>
            <a:custGeom>
              <a:avLst/>
              <a:gdLst/>
              <a:ahLst/>
              <a:cxnLst/>
              <a:rect l="l" t="t" r="r" b="b"/>
              <a:pathLst>
                <a:path w="297179" h="297179">
                  <a:moveTo>
                    <a:pt x="148462" y="0"/>
                  </a:moveTo>
                  <a:lnTo>
                    <a:pt x="101616" y="7588"/>
                  </a:lnTo>
                  <a:lnTo>
                    <a:pt x="60871" y="28704"/>
                  </a:lnTo>
                  <a:lnTo>
                    <a:pt x="28704" y="60871"/>
                  </a:lnTo>
                  <a:lnTo>
                    <a:pt x="7588" y="101616"/>
                  </a:lnTo>
                  <a:lnTo>
                    <a:pt x="0" y="148463"/>
                  </a:lnTo>
                  <a:lnTo>
                    <a:pt x="7588" y="195433"/>
                  </a:lnTo>
                  <a:lnTo>
                    <a:pt x="28704" y="236253"/>
                  </a:lnTo>
                  <a:lnTo>
                    <a:pt x="60871" y="268459"/>
                  </a:lnTo>
                  <a:lnTo>
                    <a:pt x="101616" y="289589"/>
                  </a:lnTo>
                  <a:lnTo>
                    <a:pt x="148462" y="297179"/>
                  </a:lnTo>
                  <a:lnTo>
                    <a:pt x="195431" y="289589"/>
                  </a:lnTo>
                  <a:lnTo>
                    <a:pt x="236237" y="268459"/>
                  </a:lnTo>
                  <a:lnTo>
                    <a:pt x="268404" y="236253"/>
                  </a:lnTo>
                  <a:lnTo>
                    <a:pt x="279230" y="215265"/>
                  </a:lnTo>
                  <a:lnTo>
                    <a:pt x="148462" y="215265"/>
                  </a:lnTo>
                  <a:lnTo>
                    <a:pt x="122560" y="209988"/>
                  </a:lnTo>
                  <a:lnTo>
                    <a:pt x="101361" y="195627"/>
                  </a:lnTo>
                  <a:lnTo>
                    <a:pt x="87044" y="174384"/>
                  </a:lnTo>
                  <a:lnTo>
                    <a:pt x="81787" y="148463"/>
                  </a:lnTo>
                  <a:lnTo>
                    <a:pt x="87044" y="122560"/>
                  </a:lnTo>
                  <a:lnTo>
                    <a:pt x="101361" y="101361"/>
                  </a:lnTo>
                  <a:lnTo>
                    <a:pt x="122560" y="87044"/>
                  </a:lnTo>
                  <a:lnTo>
                    <a:pt x="148462" y="81788"/>
                  </a:lnTo>
                  <a:lnTo>
                    <a:pt x="279109" y="81788"/>
                  </a:lnTo>
                  <a:lnTo>
                    <a:pt x="268295" y="60871"/>
                  </a:lnTo>
                  <a:lnTo>
                    <a:pt x="236164" y="28704"/>
                  </a:lnTo>
                  <a:lnTo>
                    <a:pt x="195407" y="7588"/>
                  </a:lnTo>
                  <a:lnTo>
                    <a:pt x="148462" y="0"/>
                  </a:lnTo>
                  <a:close/>
                </a:path>
                <a:path w="297179" h="297179">
                  <a:moveTo>
                    <a:pt x="279109" y="81788"/>
                  </a:moveTo>
                  <a:lnTo>
                    <a:pt x="148462" y="81788"/>
                  </a:lnTo>
                  <a:lnTo>
                    <a:pt x="174492" y="87044"/>
                  </a:lnTo>
                  <a:lnTo>
                    <a:pt x="195722" y="101361"/>
                  </a:lnTo>
                  <a:lnTo>
                    <a:pt x="210024" y="122560"/>
                  </a:lnTo>
                  <a:lnTo>
                    <a:pt x="215264" y="148463"/>
                  </a:lnTo>
                  <a:lnTo>
                    <a:pt x="209988" y="174384"/>
                  </a:lnTo>
                  <a:lnTo>
                    <a:pt x="195627" y="195627"/>
                  </a:lnTo>
                  <a:lnTo>
                    <a:pt x="174384" y="209988"/>
                  </a:lnTo>
                  <a:lnTo>
                    <a:pt x="148462" y="215265"/>
                  </a:lnTo>
                  <a:lnTo>
                    <a:pt x="279230" y="215265"/>
                  </a:lnTo>
                  <a:lnTo>
                    <a:pt x="289459" y="195433"/>
                  </a:lnTo>
                  <a:lnTo>
                    <a:pt x="296925" y="148463"/>
                  </a:lnTo>
                  <a:lnTo>
                    <a:pt x="289361" y="101616"/>
                  </a:lnTo>
                  <a:lnTo>
                    <a:pt x="279109" y="81788"/>
                  </a:lnTo>
                  <a:close/>
                </a:path>
              </a:pathLst>
            </a:custGeom>
            <a:solidFill>
              <a:srgbClr val="4E64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80460" y="6981444"/>
              <a:ext cx="288290" cy="291465"/>
            </a:xfrm>
            <a:custGeom>
              <a:avLst/>
              <a:gdLst/>
              <a:ahLst/>
              <a:cxnLst/>
              <a:rect l="l" t="t" r="r" b="b"/>
              <a:pathLst>
                <a:path w="288289" h="291465">
                  <a:moveTo>
                    <a:pt x="144017" y="0"/>
                  </a:moveTo>
                  <a:lnTo>
                    <a:pt x="98462" y="7589"/>
                  </a:lnTo>
                  <a:lnTo>
                    <a:pt x="58923" y="28315"/>
                  </a:lnTo>
                  <a:lnTo>
                    <a:pt x="27761" y="59801"/>
                  </a:lnTo>
                  <a:lnTo>
                    <a:pt x="7333" y="99669"/>
                  </a:lnTo>
                  <a:lnTo>
                    <a:pt x="0" y="145541"/>
                  </a:lnTo>
                  <a:lnTo>
                    <a:pt x="7333" y="191414"/>
                  </a:lnTo>
                  <a:lnTo>
                    <a:pt x="27761" y="231282"/>
                  </a:lnTo>
                  <a:lnTo>
                    <a:pt x="58923" y="262768"/>
                  </a:lnTo>
                  <a:lnTo>
                    <a:pt x="98462" y="283494"/>
                  </a:lnTo>
                  <a:lnTo>
                    <a:pt x="144017" y="291083"/>
                  </a:lnTo>
                  <a:lnTo>
                    <a:pt x="189573" y="283494"/>
                  </a:lnTo>
                  <a:lnTo>
                    <a:pt x="229112" y="262768"/>
                  </a:lnTo>
                  <a:lnTo>
                    <a:pt x="260274" y="231282"/>
                  </a:lnTo>
                  <a:lnTo>
                    <a:pt x="280702" y="191414"/>
                  </a:lnTo>
                  <a:lnTo>
                    <a:pt x="288036" y="145541"/>
                  </a:lnTo>
                  <a:lnTo>
                    <a:pt x="280702" y="99669"/>
                  </a:lnTo>
                  <a:lnTo>
                    <a:pt x="260274" y="59801"/>
                  </a:lnTo>
                  <a:lnTo>
                    <a:pt x="229112" y="28315"/>
                  </a:lnTo>
                  <a:lnTo>
                    <a:pt x="189573" y="7589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75888" y="6978396"/>
              <a:ext cx="297180" cy="297180"/>
            </a:xfrm>
            <a:custGeom>
              <a:avLst/>
              <a:gdLst/>
              <a:ahLst/>
              <a:cxnLst/>
              <a:rect l="l" t="t" r="r" b="b"/>
              <a:pathLst>
                <a:path w="297179" h="297179">
                  <a:moveTo>
                    <a:pt x="148462" y="0"/>
                  </a:moveTo>
                  <a:lnTo>
                    <a:pt x="101616" y="7588"/>
                  </a:lnTo>
                  <a:lnTo>
                    <a:pt x="60871" y="28704"/>
                  </a:lnTo>
                  <a:lnTo>
                    <a:pt x="28704" y="60871"/>
                  </a:lnTo>
                  <a:lnTo>
                    <a:pt x="7588" y="101616"/>
                  </a:lnTo>
                  <a:lnTo>
                    <a:pt x="0" y="148462"/>
                  </a:lnTo>
                  <a:lnTo>
                    <a:pt x="7588" y="195433"/>
                  </a:lnTo>
                  <a:lnTo>
                    <a:pt x="28704" y="236253"/>
                  </a:lnTo>
                  <a:lnTo>
                    <a:pt x="60871" y="268459"/>
                  </a:lnTo>
                  <a:lnTo>
                    <a:pt x="101616" y="289589"/>
                  </a:lnTo>
                  <a:lnTo>
                    <a:pt x="148462" y="297179"/>
                  </a:lnTo>
                  <a:lnTo>
                    <a:pt x="195431" y="289589"/>
                  </a:lnTo>
                  <a:lnTo>
                    <a:pt x="236237" y="268459"/>
                  </a:lnTo>
                  <a:lnTo>
                    <a:pt x="268404" y="236253"/>
                  </a:lnTo>
                  <a:lnTo>
                    <a:pt x="279230" y="215264"/>
                  </a:lnTo>
                  <a:lnTo>
                    <a:pt x="148462" y="215264"/>
                  </a:lnTo>
                  <a:lnTo>
                    <a:pt x="122560" y="209988"/>
                  </a:lnTo>
                  <a:lnTo>
                    <a:pt x="101361" y="195627"/>
                  </a:lnTo>
                  <a:lnTo>
                    <a:pt x="87044" y="174384"/>
                  </a:lnTo>
                  <a:lnTo>
                    <a:pt x="81787" y="148462"/>
                  </a:lnTo>
                  <a:lnTo>
                    <a:pt x="87044" y="122560"/>
                  </a:lnTo>
                  <a:lnTo>
                    <a:pt x="101361" y="101361"/>
                  </a:lnTo>
                  <a:lnTo>
                    <a:pt x="122560" y="87044"/>
                  </a:lnTo>
                  <a:lnTo>
                    <a:pt x="148462" y="81787"/>
                  </a:lnTo>
                  <a:lnTo>
                    <a:pt x="279109" y="81787"/>
                  </a:lnTo>
                  <a:lnTo>
                    <a:pt x="268295" y="60871"/>
                  </a:lnTo>
                  <a:lnTo>
                    <a:pt x="236164" y="28704"/>
                  </a:lnTo>
                  <a:lnTo>
                    <a:pt x="195407" y="7588"/>
                  </a:lnTo>
                  <a:lnTo>
                    <a:pt x="148462" y="0"/>
                  </a:lnTo>
                  <a:close/>
                </a:path>
                <a:path w="297179" h="297179">
                  <a:moveTo>
                    <a:pt x="279109" y="81787"/>
                  </a:moveTo>
                  <a:lnTo>
                    <a:pt x="148462" y="81787"/>
                  </a:lnTo>
                  <a:lnTo>
                    <a:pt x="174492" y="87044"/>
                  </a:lnTo>
                  <a:lnTo>
                    <a:pt x="195722" y="101361"/>
                  </a:lnTo>
                  <a:lnTo>
                    <a:pt x="210024" y="122560"/>
                  </a:lnTo>
                  <a:lnTo>
                    <a:pt x="215264" y="148462"/>
                  </a:lnTo>
                  <a:lnTo>
                    <a:pt x="209988" y="174384"/>
                  </a:lnTo>
                  <a:lnTo>
                    <a:pt x="195627" y="195627"/>
                  </a:lnTo>
                  <a:lnTo>
                    <a:pt x="174384" y="209988"/>
                  </a:lnTo>
                  <a:lnTo>
                    <a:pt x="148462" y="215264"/>
                  </a:lnTo>
                  <a:lnTo>
                    <a:pt x="279230" y="215264"/>
                  </a:lnTo>
                  <a:lnTo>
                    <a:pt x="289459" y="195433"/>
                  </a:lnTo>
                  <a:lnTo>
                    <a:pt x="296925" y="148462"/>
                  </a:lnTo>
                  <a:lnTo>
                    <a:pt x="289361" y="101616"/>
                  </a:lnTo>
                  <a:lnTo>
                    <a:pt x="279109" y="81787"/>
                  </a:lnTo>
                  <a:close/>
                </a:path>
              </a:pathLst>
            </a:custGeom>
            <a:solidFill>
              <a:srgbClr val="4E64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79572" y="150734"/>
            <a:ext cx="9072372" cy="777240"/>
          </a:xfrm>
          <a:prstGeom prst="rect">
            <a:avLst/>
          </a:prstGeom>
        </p:spPr>
        <p:txBody>
          <a:bodyPr vert="horz" wrap="square" lIns="0" tIns="10668" rIns="0" bIns="0" rtlCol="0">
            <a:spAutoFit/>
          </a:bodyPr>
          <a:lstStyle/>
          <a:p>
            <a:pPr marL="10160">
              <a:spcBef>
                <a:spcPts val="84"/>
              </a:spcBef>
            </a:pPr>
            <a:r>
              <a:rPr sz="5000" b="1" spc="48" dirty="0">
                <a:solidFill>
                  <a:schemeClr val="bg2">
                    <a:lumMod val="50000"/>
                  </a:schemeClr>
                </a:solidFill>
              </a:rPr>
              <a:t>Терміни</a:t>
            </a:r>
            <a:r>
              <a:rPr sz="5000" b="1" spc="-4" dirty="0">
                <a:solidFill>
                  <a:schemeClr val="bg2">
                    <a:lumMod val="50000"/>
                  </a:schemeClr>
                </a:solidFill>
              </a:rPr>
              <a:t> проведення</a:t>
            </a:r>
            <a:r>
              <a:rPr sz="5000" b="1" spc="48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5000" b="1" spc="-8" dirty="0">
                <a:solidFill>
                  <a:schemeClr val="bg2">
                    <a:lumMod val="50000"/>
                  </a:schemeClr>
                </a:solidFill>
              </a:rPr>
              <a:t>атестації</a:t>
            </a:r>
            <a:endParaRPr sz="5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08984" y="1220704"/>
            <a:ext cx="10732008" cy="1253164"/>
          </a:xfrm>
          <a:prstGeom prst="rect">
            <a:avLst/>
          </a:prstGeom>
        </p:spPr>
        <p:txBody>
          <a:bodyPr vert="horz" wrap="square" lIns="0" tIns="54864" rIns="0" bIns="0" rtlCol="0">
            <a:spAutoFit/>
          </a:bodyPr>
          <a:lstStyle/>
          <a:p>
            <a:pPr marL="10160">
              <a:spcBef>
                <a:spcPts val="432"/>
              </a:spcBef>
            </a:pPr>
            <a:r>
              <a:rPr b="1" dirty="0">
                <a:solidFill>
                  <a:srgbClr val="1B1B1B"/>
                </a:solidFill>
                <a:latin typeface="Roboto Bk"/>
                <a:cs typeface="Roboto Bk"/>
              </a:rPr>
              <a:t>Створення</a:t>
            </a:r>
            <a:r>
              <a:rPr b="1" spc="-3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0" dirty="0">
                <a:solidFill>
                  <a:srgbClr val="1B1B1B"/>
                </a:solidFill>
                <a:latin typeface="Roboto Bk"/>
                <a:cs typeface="Roboto Bk"/>
              </a:rPr>
              <a:t>атестаційної</a:t>
            </a:r>
            <a:r>
              <a:rPr b="1" spc="-3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0" dirty="0">
                <a:solidFill>
                  <a:srgbClr val="1B1B1B"/>
                </a:solidFill>
                <a:latin typeface="Roboto Bk"/>
                <a:cs typeface="Roboto Bk"/>
              </a:rPr>
              <a:t>комісії</a:t>
            </a:r>
            <a:endParaRPr>
              <a:latin typeface="Roboto Bk"/>
              <a:cs typeface="Roboto Bk"/>
            </a:endParaRPr>
          </a:p>
          <a:p>
            <a:pPr marL="10160">
              <a:spcBef>
                <a:spcPts val="356"/>
              </a:spcBef>
            </a:pPr>
            <a:r>
              <a:rPr b="1" spc="-4" dirty="0">
                <a:solidFill>
                  <a:srgbClr val="1B1B1B"/>
                </a:solidFill>
                <a:latin typeface="Roboto Bk"/>
                <a:cs typeface="Roboto Bk"/>
              </a:rPr>
              <a:t>Перше</a:t>
            </a:r>
            <a:r>
              <a:rPr b="1" spc="-1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засідання</a:t>
            </a:r>
            <a:r>
              <a:rPr b="1" spc="-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0" dirty="0">
                <a:solidFill>
                  <a:srgbClr val="1B1B1B"/>
                </a:solidFill>
                <a:latin typeface="Roboto Bk"/>
                <a:cs typeface="Roboto Bk"/>
              </a:rPr>
              <a:t>атестаційної</a:t>
            </a:r>
            <a:r>
              <a:rPr b="1" spc="-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0" dirty="0">
                <a:solidFill>
                  <a:srgbClr val="1B1B1B"/>
                </a:solidFill>
                <a:latin typeface="Roboto Bk"/>
                <a:cs typeface="Roboto Bk"/>
              </a:rPr>
              <a:t>комісії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8" dirty="0">
                <a:solidFill>
                  <a:srgbClr val="1B1B1B"/>
                </a:solidFill>
                <a:latin typeface="Roboto Bk"/>
                <a:cs typeface="Roboto Bk"/>
              </a:rPr>
              <a:t>(розподіл</a:t>
            </a:r>
            <a:r>
              <a:rPr b="1" spc="-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32" dirty="0">
                <a:solidFill>
                  <a:srgbClr val="1B1B1B"/>
                </a:solidFill>
                <a:latin typeface="Roboto Bk"/>
                <a:cs typeface="Roboto Bk"/>
              </a:rPr>
              <a:t>функціональних</a:t>
            </a:r>
            <a:r>
              <a:rPr b="1" spc="-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52" dirty="0">
                <a:solidFill>
                  <a:srgbClr val="1B1B1B"/>
                </a:solidFill>
                <a:latin typeface="Roboto Bk"/>
                <a:cs typeface="Roboto Bk"/>
              </a:rPr>
              <a:t>обов’язків,</a:t>
            </a:r>
            <a:r>
              <a:rPr b="1" spc="-20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36" dirty="0">
                <a:solidFill>
                  <a:srgbClr val="1B1B1B"/>
                </a:solidFill>
                <a:latin typeface="Roboto Bk"/>
                <a:cs typeface="Roboto Bk"/>
              </a:rPr>
              <a:t>затвердження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4" dirty="0">
                <a:solidFill>
                  <a:srgbClr val="1B1B1B"/>
                </a:solidFill>
                <a:latin typeface="Roboto Bk"/>
                <a:cs typeface="Roboto Bk"/>
              </a:rPr>
              <a:t>плану-</a:t>
            </a:r>
            <a:endParaRPr>
              <a:latin typeface="Roboto Bk"/>
              <a:cs typeface="Roboto Bk"/>
            </a:endParaRPr>
          </a:p>
          <a:p>
            <a:pPr marL="10160">
              <a:spcBef>
                <a:spcPts val="347"/>
              </a:spcBef>
            </a:pPr>
            <a:r>
              <a:rPr b="1" spc="-44" dirty="0">
                <a:solidFill>
                  <a:srgbClr val="1B1B1B"/>
                </a:solidFill>
                <a:latin typeface="Roboto Bk"/>
                <a:cs typeface="Roboto Bk"/>
              </a:rPr>
              <a:t>графіка)</a:t>
            </a:r>
            <a:endParaRPr>
              <a:latin typeface="Roboto Bk"/>
              <a:cs typeface="Roboto B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8131" y="1265327"/>
            <a:ext cx="990600" cy="28725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0160">
              <a:spcBef>
                <a:spcPts val="80"/>
              </a:spcBef>
            </a:pPr>
            <a:r>
              <a:rPr b="1" spc="32" dirty="0">
                <a:solidFill>
                  <a:srgbClr val="1B1B1B"/>
                </a:solidFill>
                <a:latin typeface="Roboto"/>
                <a:cs typeface="Roboto"/>
              </a:rPr>
              <a:t>До</a:t>
            </a:r>
            <a:r>
              <a:rPr b="1" spc="-72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b="1" dirty="0">
                <a:solidFill>
                  <a:srgbClr val="1B1B1B"/>
                </a:solidFill>
                <a:latin typeface="Roboto"/>
                <a:cs typeface="Roboto"/>
              </a:rPr>
              <a:t>20.09</a:t>
            </a:r>
            <a:endParaRPr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18131" y="2585008"/>
            <a:ext cx="990600" cy="28725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0160">
              <a:spcBef>
                <a:spcPts val="80"/>
              </a:spcBef>
            </a:pPr>
            <a:r>
              <a:rPr b="1" spc="32" dirty="0">
                <a:solidFill>
                  <a:srgbClr val="1B1B1B"/>
                </a:solidFill>
                <a:latin typeface="Roboto"/>
                <a:cs typeface="Roboto"/>
              </a:rPr>
              <a:t>До</a:t>
            </a:r>
            <a:r>
              <a:rPr b="1" spc="-72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b="1" dirty="0">
                <a:solidFill>
                  <a:srgbClr val="1B1B1B"/>
                </a:solidFill>
                <a:latin typeface="Roboto"/>
                <a:cs typeface="Roboto"/>
              </a:rPr>
              <a:t>10.10</a:t>
            </a:r>
            <a:endParaRPr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18436" y="4069283"/>
            <a:ext cx="990600" cy="287771"/>
          </a:xfrm>
          <a:prstGeom prst="rect">
            <a:avLst/>
          </a:prstGeom>
        </p:spPr>
        <p:txBody>
          <a:bodyPr vert="horz" wrap="square" lIns="0" tIns="10668" rIns="0" bIns="0" rtlCol="0">
            <a:spAutoFit/>
          </a:bodyPr>
          <a:lstStyle/>
          <a:p>
            <a:pPr marL="10160">
              <a:spcBef>
                <a:spcPts val="84"/>
              </a:spcBef>
            </a:pPr>
            <a:r>
              <a:rPr b="1" spc="32" dirty="0">
                <a:solidFill>
                  <a:srgbClr val="1B1B1B"/>
                </a:solidFill>
                <a:latin typeface="Roboto"/>
                <a:cs typeface="Roboto"/>
              </a:rPr>
              <a:t>До</a:t>
            </a:r>
            <a:r>
              <a:rPr b="1" spc="-76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b="1" dirty="0">
                <a:solidFill>
                  <a:srgbClr val="1B1B1B"/>
                </a:solidFill>
                <a:latin typeface="Roboto"/>
                <a:cs typeface="Roboto"/>
              </a:rPr>
              <a:t>15.10</a:t>
            </a:r>
            <a:endParaRPr>
              <a:latin typeface="Roboto"/>
              <a:cs typeface="Robo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18436" y="5537200"/>
            <a:ext cx="990600" cy="287771"/>
          </a:xfrm>
          <a:prstGeom prst="rect">
            <a:avLst/>
          </a:prstGeom>
        </p:spPr>
        <p:txBody>
          <a:bodyPr vert="horz" wrap="square" lIns="0" tIns="10668" rIns="0" bIns="0" rtlCol="0">
            <a:spAutoFit/>
          </a:bodyPr>
          <a:lstStyle/>
          <a:p>
            <a:pPr marL="10160">
              <a:spcBef>
                <a:spcPts val="84"/>
              </a:spcBef>
            </a:pPr>
            <a:r>
              <a:rPr b="1" spc="32" dirty="0">
                <a:solidFill>
                  <a:srgbClr val="1B1B1B"/>
                </a:solidFill>
                <a:latin typeface="Roboto"/>
                <a:cs typeface="Roboto"/>
              </a:rPr>
              <a:t>До</a:t>
            </a:r>
            <a:r>
              <a:rPr b="1" spc="-76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b="1" dirty="0">
                <a:solidFill>
                  <a:srgbClr val="1B1B1B"/>
                </a:solidFill>
                <a:latin typeface="Roboto"/>
                <a:cs typeface="Roboto"/>
              </a:rPr>
              <a:t>20.12</a:t>
            </a:r>
            <a:endParaRPr>
              <a:latin typeface="Roboto"/>
              <a:cs typeface="Robo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6486" y="6625945"/>
            <a:ext cx="2101596" cy="56425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0160">
              <a:spcBef>
                <a:spcPts val="80"/>
              </a:spcBef>
            </a:pPr>
            <a:r>
              <a:rPr b="1" dirty="0">
                <a:solidFill>
                  <a:srgbClr val="1B1B1B"/>
                </a:solidFill>
                <a:latin typeface="Roboto"/>
                <a:cs typeface="Roboto"/>
              </a:rPr>
              <a:t>Берез</a:t>
            </a:r>
            <a:r>
              <a:rPr b="1" spc="-4" dirty="0">
                <a:solidFill>
                  <a:srgbClr val="1B1B1B"/>
                </a:solidFill>
                <a:latin typeface="Roboto"/>
                <a:cs typeface="Roboto"/>
              </a:rPr>
              <a:t>е</a:t>
            </a:r>
            <a:r>
              <a:rPr b="1" dirty="0">
                <a:solidFill>
                  <a:srgbClr val="1B1B1B"/>
                </a:solidFill>
                <a:latin typeface="Roboto"/>
                <a:cs typeface="Roboto"/>
              </a:rPr>
              <a:t>н</a:t>
            </a:r>
            <a:r>
              <a:rPr b="1" spc="4" dirty="0">
                <a:solidFill>
                  <a:srgbClr val="1B1B1B"/>
                </a:solidFill>
                <a:latin typeface="Roboto"/>
                <a:cs typeface="Roboto"/>
              </a:rPr>
              <a:t>ь</a:t>
            </a:r>
            <a:r>
              <a:rPr b="1" spc="-20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b="1" spc="-88" dirty="0">
                <a:solidFill>
                  <a:srgbClr val="1B1B1B"/>
                </a:solidFill>
                <a:latin typeface="Roboto"/>
                <a:cs typeface="Roboto"/>
              </a:rPr>
              <a:t>-</a:t>
            </a:r>
            <a:r>
              <a:rPr b="1" dirty="0">
                <a:solidFill>
                  <a:srgbClr val="1B1B1B"/>
                </a:solidFill>
                <a:latin typeface="Roboto"/>
                <a:cs typeface="Roboto"/>
              </a:rPr>
              <a:t> </a:t>
            </a:r>
            <a:r>
              <a:rPr b="1" spc="-12" dirty="0">
                <a:solidFill>
                  <a:srgbClr val="1B1B1B"/>
                </a:solidFill>
                <a:latin typeface="Roboto"/>
                <a:cs typeface="Roboto"/>
              </a:rPr>
              <a:t>квіт</a:t>
            </a:r>
            <a:r>
              <a:rPr b="1" spc="12" dirty="0">
                <a:solidFill>
                  <a:srgbClr val="1B1B1B"/>
                </a:solidFill>
                <a:latin typeface="Roboto"/>
                <a:cs typeface="Roboto"/>
              </a:rPr>
              <a:t>ень</a:t>
            </a:r>
            <a:endParaRPr>
              <a:latin typeface="Roboto"/>
              <a:cs typeface="Robo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03092" y="2538253"/>
            <a:ext cx="10830560" cy="1321816"/>
          </a:xfrm>
          <a:prstGeom prst="rect">
            <a:avLst/>
          </a:prstGeom>
        </p:spPr>
        <p:txBody>
          <a:bodyPr vert="horz" wrap="square" lIns="0" tIns="10668" rIns="0" bIns="0" rtlCol="0">
            <a:spAutoFit/>
          </a:bodyPr>
          <a:lstStyle/>
          <a:p>
            <a:pPr marL="10160" marR="4064">
              <a:lnSpc>
                <a:spcPct val="115900"/>
              </a:lnSpc>
              <a:spcBef>
                <a:spcPts val="84"/>
              </a:spcBef>
            </a:pPr>
            <a:r>
              <a:rPr b="1" spc="12" dirty="0">
                <a:solidFill>
                  <a:srgbClr val="1B1B1B"/>
                </a:solidFill>
                <a:latin typeface="Roboto Bk"/>
                <a:cs typeface="Roboto Bk"/>
              </a:rPr>
              <a:t>Друге 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засідання </a:t>
            </a:r>
            <a:r>
              <a:rPr b="1" spc="-20" dirty="0">
                <a:solidFill>
                  <a:srgbClr val="1B1B1B"/>
                </a:solidFill>
                <a:latin typeface="Roboto Bk"/>
                <a:cs typeface="Roboto Bk"/>
              </a:rPr>
              <a:t>атестаційної </a:t>
            </a:r>
            <a:r>
              <a:rPr b="1" spc="-40" dirty="0">
                <a:solidFill>
                  <a:srgbClr val="1B1B1B"/>
                </a:solidFill>
                <a:latin typeface="Roboto Bk"/>
                <a:cs typeface="Roboto Bk"/>
              </a:rPr>
              <a:t>комісії </a:t>
            </a:r>
            <a:r>
              <a:rPr b="1" spc="-36" dirty="0">
                <a:solidFill>
                  <a:srgbClr val="1B1B1B"/>
                </a:solidFill>
                <a:latin typeface="Roboto Bk"/>
                <a:cs typeface="Roboto Bk"/>
              </a:rPr>
              <a:t>(затвердження </a:t>
            </a:r>
            <a:r>
              <a:rPr b="1" spc="-12" dirty="0">
                <a:solidFill>
                  <a:srgbClr val="1B1B1B"/>
                </a:solidFill>
                <a:latin typeface="Roboto Bk"/>
                <a:cs typeface="Roboto Bk"/>
              </a:rPr>
              <a:t>списку </a:t>
            </a:r>
            <a:r>
              <a:rPr b="1" spc="-16" dirty="0">
                <a:solidFill>
                  <a:srgbClr val="1B1B1B"/>
                </a:solidFill>
                <a:latin typeface="Roboto Bk"/>
                <a:cs typeface="Roboto Bk"/>
              </a:rPr>
              <a:t>педагогічних 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працівників, </a:t>
            </a:r>
            <a:r>
              <a:rPr b="1" spc="-52" dirty="0">
                <a:solidFill>
                  <a:srgbClr val="1B1B1B"/>
                </a:solidFill>
                <a:latin typeface="Roboto Bk"/>
                <a:cs typeface="Roboto Bk"/>
              </a:rPr>
              <a:t>які </a:t>
            </a:r>
            <a:r>
              <a:rPr b="1" spc="-4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8" dirty="0">
                <a:solidFill>
                  <a:srgbClr val="1B1B1B"/>
                </a:solidFill>
                <a:latin typeface="Roboto Bk"/>
                <a:cs typeface="Roboto Bk"/>
              </a:rPr>
              <a:t>підлягають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" dirty="0">
                <a:solidFill>
                  <a:srgbClr val="1B1B1B"/>
                </a:solidFill>
                <a:latin typeface="Roboto Bk"/>
                <a:cs typeface="Roboto Bk"/>
              </a:rPr>
              <a:t>черговій</a:t>
            </a:r>
            <a:r>
              <a:rPr b="1" spc="-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4" dirty="0">
                <a:solidFill>
                  <a:srgbClr val="1B1B1B"/>
                </a:solidFill>
                <a:latin typeface="Roboto Bk"/>
                <a:cs typeface="Roboto Bk"/>
              </a:rPr>
              <a:t>атестації,</a:t>
            </a:r>
            <a:r>
              <a:rPr b="1" spc="-3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0" dirty="0">
                <a:solidFill>
                  <a:srgbClr val="1B1B1B"/>
                </a:solidFill>
                <a:latin typeface="Roboto Bk"/>
                <a:cs typeface="Roboto Bk"/>
              </a:rPr>
              <a:t>строки,</a:t>
            </a:r>
            <a:r>
              <a:rPr b="1" spc="-3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64" dirty="0">
                <a:solidFill>
                  <a:srgbClr val="1B1B1B"/>
                </a:solidFill>
                <a:latin typeface="Roboto Bk"/>
                <a:cs typeface="Roboto Bk"/>
              </a:rPr>
              <a:t>графік</a:t>
            </a:r>
            <a:r>
              <a:rPr b="1" spc="-20" dirty="0">
                <a:solidFill>
                  <a:srgbClr val="1B1B1B"/>
                </a:solidFill>
                <a:latin typeface="Roboto Bk"/>
                <a:cs typeface="Roboto Bk"/>
              </a:rPr>
              <a:t> проведення, </a:t>
            </a:r>
            <a:r>
              <a:rPr b="1" spc="-28" dirty="0">
                <a:solidFill>
                  <a:srgbClr val="1B1B1B"/>
                </a:solidFill>
                <a:latin typeface="Roboto Bk"/>
                <a:cs typeface="Roboto Bk"/>
              </a:rPr>
              <a:t>строк</a:t>
            </a:r>
            <a:r>
              <a:rPr b="1" spc="-32" dirty="0">
                <a:solidFill>
                  <a:srgbClr val="1B1B1B"/>
                </a:solidFill>
                <a:latin typeface="Roboto Bk"/>
                <a:cs typeface="Roboto Bk"/>
              </a:rPr>
              <a:t> та</a:t>
            </a:r>
            <a:r>
              <a:rPr b="1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8" dirty="0">
                <a:solidFill>
                  <a:srgbClr val="1B1B1B"/>
                </a:solidFill>
                <a:latin typeface="Roboto Bk"/>
                <a:cs typeface="Roboto Bk"/>
              </a:rPr>
              <a:t>адреса</a:t>
            </a:r>
            <a:r>
              <a:rPr b="1" spc="-3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12" dirty="0">
                <a:solidFill>
                  <a:srgbClr val="1B1B1B"/>
                </a:solidFill>
                <a:latin typeface="Roboto Bk"/>
                <a:cs typeface="Roboto Bk"/>
              </a:rPr>
              <a:t>електронної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12" dirty="0">
                <a:solidFill>
                  <a:srgbClr val="1B1B1B"/>
                </a:solidFill>
                <a:latin typeface="Roboto Bk"/>
                <a:cs typeface="Roboto Bk"/>
              </a:rPr>
              <a:t>пошти</a:t>
            </a:r>
            <a:r>
              <a:rPr b="1" spc="-20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8" dirty="0">
                <a:solidFill>
                  <a:srgbClr val="1B1B1B"/>
                </a:solidFill>
                <a:latin typeface="Roboto Bk"/>
                <a:cs typeface="Roboto Bk"/>
              </a:rPr>
              <a:t>для </a:t>
            </a:r>
            <a:r>
              <a:rPr b="1" spc="-44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8" dirty="0">
                <a:solidFill>
                  <a:srgbClr val="1B1B1B"/>
                </a:solidFill>
                <a:latin typeface="Roboto Bk"/>
                <a:cs typeface="Roboto Bk"/>
              </a:rPr>
              <a:t>подання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4" dirty="0">
                <a:solidFill>
                  <a:srgbClr val="1B1B1B"/>
                </a:solidFill>
                <a:latin typeface="Roboto Bk"/>
                <a:cs typeface="Roboto Bk"/>
              </a:rPr>
              <a:t>документів).</a:t>
            </a:r>
            <a:endParaRPr>
              <a:latin typeface="Roboto Bk"/>
              <a:cs typeface="Roboto Bk"/>
            </a:endParaRPr>
          </a:p>
          <a:p>
            <a:pPr marL="10160">
              <a:spcBef>
                <a:spcPts val="356"/>
              </a:spcBef>
            </a:pPr>
            <a:r>
              <a:rPr b="1" spc="-8" dirty="0">
                <a:solidFill>
                  <a:srgbClr val="1B1B1B"/>
                </a:solidFill>
                <a:latin typeface="Roboto Bk"/>
                <a:cs typeface="Roboto Bk"/>
              </a:rPr>
              <a:t>Висвітлення</a:t>
            </a:r>
            <a:r>
              <a:rPr b="1" spc="-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8" dirty="0">
                <a:solidFill>
                  <a:srgbClr val="1B1B1B"/>
                </a:solidFill>
                <a:latin typeface="Roboto Bk"/>
                <a:cs typeface="Roboto Bk"/>
              </a:rPr>
              <a:t>інформації</a:t>
            </a:r>
            <a:r>
              <a:rPr b="1" spc="-3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24" dirty="0">
                <a:solidFill>
                  <a:srgbClr val="1B1B1B"/>
                </a:solidFill>
                <a:latin typeface="Roboto Bk"/>
                <a:cs typeface="Roboto Bk"/>
              </a:rPr>
              <a:t>на</a:t>
            </a:r>
            <a:r>
              <a:rPr b="1" spc="-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16" dirty="0">
                <a:solidFill>
                  <a:srgbClr val="1B1B1B"/>
                </a:solidFill>
                <a:latin typeface="Roboto Bk"/>
                <a:cs typeface="Roboto Bk"/>
              </a:rPr>
              <a:t>сайті</a:t>
            </a:r>
            <a:endParaRPr>
              <a:latin typeface="Roboto Bk"/>
              <a:cs typeface="Roboto B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03093" y="4024950"/>
            <a:ext cx="10963655" cy="1340367"/>
          </a:xfrm>
          <a:prstGeom prst="rect">
            <a:avLst/>
          </a:prstGeom>
        </p:spPr>
        <p:txBody>
          <a:bodyPr vert="horz" wrap="square" lIns="0" tIns="54864" rIns="0" bIns="0" rtlCol="0">
            <a:spAutoFit/>
          </a:bodyPr>
          <a:lstStyle/>
          <a:p>
            <a:pPr marL="10160">
              <a:spcBef>
                <a:spcPts val="432"/>
              </a:spcBef>
            </a:pPr>
            <a:r>
              <a:rPr b="1" spc="4" dirty="0">
                <a:solidFill>
                  <a:srgbClr val="1B1B1B"/>
                </a:solidFill>
                <a:latin typeface="Roboto Bk"/>
                <a:cs typeface="Roboto Bk"/>
              </a:rPr>
              <a:t>Прийом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56" dirty="0">
                <a:solidFill>
                  <a:srgbClr val="1B1B1B"/>
                </a:solidFill>
                <a:latin typeface="Roboto Bk"/>
                <a:cs typeface="Roboto Bk"/>
              </a:rPr>
              <a:t>документів,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91" dirty="0">
                <a:solidFill>
                  <a:srgbClr val="1B1B1B"/>
                </a:solidFill>
                <a:latin typeface="Roboto Bk"/>
                <a:cs typeface="Roboto Bk"/>
              </a:rPr>
              <a:t>що</a:t>
            </a:r>
            <a:r>
              <a:rPr b="1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68" dirty="0">
                <a:solidFill>
                  <a:srgbClr val="1B1B1B"/>
                </a:solidFill>
                <a:latin typeface="Roboto Bk"/>
                <a:cs typeface="Roboto Bk"/>
              </a:rPr>
              <a:t>можуть</a:t>
            </a:r>
            <a:r>
              <a:rPr b="1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8" dirty="0">
                <a:solidFill>
                  <a:srgbClr val="1B1B1B"/>
                </a:solidFill>
                <a:latin typeface="Roboto Bk"/>
                <a:cs typeface="Roboto Bk"/>
              </a:rPr>
              <a:t>свідчити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12" dirty="0">
                <a:solidFill>
                  <a:srgbClr val="1B1B1B"/>
                </a:solidFill>
                <a:latin typeface="Roboto Bk"/>
                <a:cs typeface="Roboto Bk"/>
              </a:rPr>
              <a:t>про</a:t>
            </a:r>
            <a:r>
              <a:rPr b="1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педагогічну</a:t>
            </a:r>
            <a:r>
              <a:rPr b="1" spc="-20" dirty="0">
                <a:solidFill>
                  <a:srgbClr val="1B1B1B"/>
                </a:solidFill>
                <a:latin typeface="Roboto Bk"/>
                <a:cs typeface="Roboto Bk"/>
              </a:rPr>
              <a:t> майстерність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8" dirty="0">
                <a:solidFill>
                  <a:srgbClr val="1B1B1B"/>
                </a:solidFill>
                <a:latin typeface="Roboto Bk"/>
                <a:cs typeface="Roboto Bk"/>
              </a:rPr>
              <a:t>та/або</a:t>
            </a:r>
            <a:r>
              <a:rPr b="1" spc="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8" dirty="0">
                <a:solidFill>
                  <a:srgbClr val="1B1B1B"/>
                </a:solidFill>
                <a:latin typeface="Roboto Bk"/>
                <a:cs typeface="Roboto Bk"/>
              </a:rPr>
              <a:t>професійні</a:t>
            </a:r>
            <a:endParaRPr>
              <a:latin typeface="Roboto Bk"/>
              <a:cs typeface="Roboto Bk"/>
            </a:endParaRPr>
          </a:p>
          <a:p>
            <a:pPr marL="10160">
              <a:spcBef>
                <a:spcPts val="356"/>
              </a:spcBef>
            </a:pPr>
            <a:r>
              <a:rPr b="1" spc="-8" dirty="0">
                <a:solidFill>
                  <a:srgbClr val="1B1B1B"/>
                </a:solidFill>
                <a:latin typeface="Roboto Bk"/>
                <a:cs typeface="Roboto Bk"/>
              </a:rPr>
              <a:t>досягнення</a:t>
            </a:r>
            <a:endParaRPr>
              <a:latin typeface="Roboto Bk"/>
              <a:cs typeface="Roboto Bk"/>
            </a:endParaRPr>
          </a:p>
          <a:p>
            <a:pPr marL="10160" marR="4064">
              <a:lnSpc>
                <a:spcPts val="2560"/>
              </a:lnSpc>
              <a:spcBef>
                <a:spcPts val="76"/>
              </a:spcBef>
            </a:pPr>
            <a:r>
              <a:rPr b="1" dirty="0">
                <a:solidFill>
                  <a:srgbClr val="1B1B1B"/>
                </a:solidFill>
                <a:latin typeface="Roboto Bk"/>
                <a:cs typeface="Roboto Bk"/>
              </a:rPr>
              <a:t>Оцінювання </a:t>
            </a:r>
            <a:r>
              <a:rPr b="1" spc="-20" dirty="0">
                <a:solidFill>
                  <a:srgbClr val="1B1B1B"/>
                </a:solidFill>
                <a:latin typeface="Roboto Bk"/>
                <a:cs typeface="Roboto Bk"/>
              </a:rPr>
              <a:t>професійних компетентностей. Прийняття </a:t>
            </a:r>
            <a:r>
              <a:rPr b="1" spc="-12" dirty="0">
                <a:solidFill>
                  <a:srgbClr val="1B1B1B"/>
                </a:solidFill>
                <a:latin typeface="Roboto Bk"/>
                <a:cs typeface="Roboto Bk"/>
              </a:rPr>
              <a:t>рішення </a:t>
            </a:r>
            <a:r>
              <a:rPr b="1" spc="12" dirty="0">
                <a:solidFill>
                  <a:srgbClr val="1B1B1B"/>
                </a:solidFill>
                <a:latin typeface="Roboto Bk"/>
                <a:cs typeface="Roboto Bk"/>
              </a:rPr>
              <a:t>про </a:t>
            </a:r>
            <a:r>
              <a:rPr b="1" spc="4" dirty="0">
                <a:solidFill>
                  <a:srgbClr val="1B1B1B"/>
                </a:solidFill>
                <a:latin typeface="Roboto Bk"/>
                <a:cs typeface="Roboto Bk"/>
              </a:rPr>
              <a:t>вивчення </a:t>
            </a:r>
            <a:r>
              <a:rPr b="1" spc="-8" dirty="0">
                <a:solidFill>
                  <a:srgbClr val="1B1B1B"/>
                </a:solidFill>
                <a:latin typeface="Roboto Bk"/>
                <a:cs typeface="Roboto Bk"/>
              </a:rPr>
              <a:t>практичного </a:t>
            </a:r>
            <a:r>
              <a:rPr b="1" spc="-56" dirty="0">
                <a:solidFill>
                  <a:srgbClr val="1B1B1B"/>
                </a:solidFill>
                <a:latin typeface="Roboto Bk"/>
                <a:cs typeface="Roboto Bk"/>
              </a:rPr>
              <a:t>досвіду </a:t>
            </a:r>
            <a:r>
              <a:rPr b="1" spc="-44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36" dirty="0">
                <a:solidFill>
                  <a:srgbClr val="1B1B1B"/>
                </a:solidFill>
                <a:latin typeface="Roboto Bk"/>
                <a:cs typeface="Roboto Bk"/>
              </a:rPr>
              <a:t>(за</a:t>
            </a:r>
            <a:r>
              <a:rPr b="1" spc="-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8" dirty="0">
                <a:solidFill>
                  <a:srgbClr val="1B1B1B"/>
                </a:solidFill>
                <a:latin typeface="Roboto Bk"/>
                <a:cs typeface="Roboto Bk"/>
              </a:rPr>
              <a:t>потреби)</a:t>
            </a:r>
            <a:endParaRPr>
              <a:latin typeface="Roboto Bk"/>
              <a:cs typeface="Roboto B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08984" y="5509849"/>
            <a:ext cx="10390632" cy="671575"/>
          </a:xfrm>
          <a:prstGeom prst="rect">
            <a:avLst/>
          </a:prstGeom>
        </p:spPr>
        <p:txBody>
          <a:bodyPr vert="horz" wrap="square" lIns="0" tIns="9652" rIns="0" bIns="0" rtlCol="0">
            <a:spAutoFit/>
          </a:bodyPr>
          <a:lstStyle/>
          <a:p>
            <a:pPr marL="10160" marR="4064">
              <a:lnSpc>
                <a:spcPct val="116100"/>
              </a:lnSpc>
              <a:spcBef>
                <a:spcPts val="76"/>
              </a:spcBef>
            </a:pPr>
            <a:r>
              <a:rPr b="1" spc="-12" dirty="0">
                <a:solidFill>
                  <a:srgbClr val="1B1B1B"/>
                </a:solidFill>
                <a:latin typeface="Roboto Bk"/>
                <a:cs typeface="Roboto Bk"/>
              </a:rPr>
              <a:t>Уточнення</a:t>
            </a:r>
            <a:r>
              <a:rPr b="1" spc="-2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12" dirty="0">
                <a:solidFill>
                  <a:srgbClr val="1B1B1B"/>
                </a:solidFill>
                <a:latin typeface="Roboto Bk"/>
                <a:cs typeface="Roboto Bk"/>
              </a:rPr>
              <a:t>списку</a:t>
            </a:r>
            <a:r>
              <a:rPr b="1" spc="-20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працівників,</a:t>
            </a:r>
            <a:r>
              <a:rPr b="1" spc="-2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52" dirty="0">
                <a:solidFill>
                  <a:srgbClr val="1B1B1B"/>
                </a:solidFill>
                <a:latin typeface="Roboto Bk"/>
                <a:cs typeface="Roboto Bk"/>
              </a:rPr>
              <a:t>які</a:t>
            </a:r>
            <a:r>
              <a:rPr b="1" spc="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32" dirty="0">
                <a:solidFill>
                  <a:srgbClr val="1B1B1B"/>
                </a:solidFill>
                <a:latin typeface="Roboto Bk"/>
                <a:cs typeface="Roboto Bk"/>
              </a:rPr>
              <a:t>підлягають</a:t>
            </a:r>
            <a:r>
              <a:rPr b="1" spc="-20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" dirty="0">
                <a:solidFill>
                  <a:srgbClr val="1B1B1B"/>
                </a:solidFill>
                <a:latin typeface="Roboto Bk"/>
                <a:cs typeface="Roboto Bk"/>
              </a:rPr>
              <a:t>черговій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4" dirty="0">
                <a:solidFill>
                  <a:srgbClr val="1B1B1B"/>
                </a:solidFill>
                <a:latin typeface="Roboto Bk"/>
                <a:cs typeface="Roboto Bk"/>
              </a:rPr>
              <a:t>атестації,</a:t>
            </a:r>
            <a:r>
              <a:rPr b="1" spc="-2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8" dirty="0">
                <a:solidFill>
                  <a:srgbClr val="1B1B1B"/>
                </a:solidFill>
                <a:latin typeface="Roboto Bk"/>
                <a:cs typeface="Roboto Bk"/>
              </a:rPr>
              <a:t>прийом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 заяв</a:t>
            </a:r>
            <a:r>
              <a:rPr b="1" spc="-1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60" dirty="0">
                <a:solidFill>
                  <a:srgbClr val="1B1B1B"/>
                </a:solidFill>
                <a:latin typeface="Roboto Bk"/>
                <a:cs typeface="Roboto Bk"/>
              </a:rPr>
              <a:t>і</a:t>
            </a:r>
            <a:r>
              <a:rPr b="1" spc="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36" dirty="0">
                <a:solidFill>
                  <a:srgbClr val="1B1B1B"/>
                </a:solidFill>
                <a:latin typeface="Roboto Bk"/>
                <a:cs typeface="Roboto Bk"/>
              </a:rPr>
              <a:t>затвердження </a:t>
            </a:r>
            <a:r>
              <a:rPr b="1" spc="-44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12" dirty="0">
                <a:solidFill>
                  <a:srgbClr val="1B1B1B"/>
                </a:solidFill>
                <a:latin typeface="Roboto Bk"/>
                <a:cs typeface="Roboto Bk"/>
              </a:rPr>
              <a:t>списку</a:t>
            </a:r>
            <a:r>
              <a:rPr b="1" spc="-3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24" dirty="0">
                <a:solidFill>
                  <a:srgbClr val="1B1B1B"/>
                </a:solidFill>
                <a:latin typeface="Roboto Bk"/>
                <a:cs typeface="Roboto Bk"/>
              </a:rPr>
              <a:t>на</a:t>
            </a:r>
            <a:r>
              <a:rPr b="1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12" dirty="0">
                <a:solidFill>
                  <a:srgbClr val="1B1B1B"/>
                </a:solidFill>
                <a:latin typeface="Roboto Bk"/>
                <a:cs typeface="Roboto Bk"/>
              </a:rPr>
              <a:t>позачергову</a:t>
            </a:r>
            <a:r>
              <a:rPr b="1" spc="-3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8" dirty="0">
                <a:solidFill>
                  <a:srgbClr val="1B1B1B"/>
                </a:solidFill>
                <a:latin typeface="Roboto Bk"/>
                <a:cs typeface="Roboto Bk"/>
              </a:rPr>
              <a:t>атестацію.</a:t>
            </a:r>
            <a:r>
              <a:rPr b="1" spc="-3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" dirty="0">
                <a:solidFill>
                  <a:srgbClr val="1B1B1B"/>
                </a:solidFill>
                <a:latin typeface="Roboto Bk"/>
                <a:cs typeface="Roboto Bk"/>
              </a:rPr>
              <a:t>Висвітлення</a:t>
            </a:r>
            <a:r>
              <a:rPr b="1" spc="-2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8" dirty="0">
                <a:solidFill>
                  <a:srgbClr val="1B1B1B"/>
                </a:solidFill>
                <a:latin typeface="Roboto Bk"/>
                <a:cs typeface="Roboto Bk"/>
              </a:rPr>
              <a:t>інформації</a:t>
            </a:r>
            <a:r>
              <a:rPr b="1" spc="-3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24" dirty="0">
                <a:solidFill>
                  <a:srgbClr val="1B1B1B"/>
                </a:solidFill>
                <a:latin typeface="Roboto Bk"/>
                <a:cs typeface="Roboto Bk"/>
              </a:rPr>
              <a:t>на</a:t>
            </a:r>
            <a:r>
              <a:rPr b="1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12" dirty="0">
                <a:solidFill>
                  <a:srgbClr val="1B1B1B"/>
                </a:solidFill>
                <a:latin typeface="Roboto Bk"/>
                <a:cs typeface="Roboto Bk"/>
              </a:rPr>
              <a:t>сайті</a:t>
            </a:r>
            <a:endParaRPr>
              <a:latin typeface="Roboto Bk"/>
              <a:cs typeface="Roboto B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35324" y="6778833"/>
            <a:ext cx="10816844" cy="937693"/>
          </a:xfrm>
          <a:prstGeom prst="rect">
            <a:avLst/>
          </a:prstGeom>
        </p:spPr>
        <p:txBody>
          <a:bodyPr vert="horz" wrap="square" lIns="0" tIns="54864" rIns="0" bIns="0" rtlCol="0">
            <a:spAutoFit/>
          </a:bodyPr>
          <a:lstStyle/>
          <a:p>
            <a:pPr marL="10160">
              <a:spcBef>
                <a:spcPts val="432"/>
              </a:spcBef>
            </a:pPr>
            <a:r>
              <a:rPr b="1" spc="-40" dirty="0">
                <a:solidFill>
                  <a:srgbClr val="1B1B1B"/>
                </a:solidFill>
                <a:latin typeface="Roboto Bk"/>
                <a:cs typeface="Roboto Bk"/>
              </a:rPr>
              <a:t>За</a:t>
            </a:r>
            <a:r>
              <a:rPr b="1" spc="-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32" dirty="0">
                <a:solidFill>
                  <a:srgbClr val="1B1B1B"/>
                </a:solidFill>
                <a:latin typeface="Roboto Bk"/>
                <a:cs typeface="Roboto Bk"/>
              </a:rPr>
              <a:t>10</a:t>
            </a:r>
            <a:r>
              <a:rPr b="1" spc="-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0" dirty="0">
                <a:solidFill>
                  <a:srgbClr val="1B1B1B"/>
                </a:solidFill>
                <a:latin typeface="Roboto Bk"/>
                <a:cs typeface="Roboto Bk"/>
              </a:rPr>
              <a:t>днів</a:t>
            </a:r>
            <a:r>
              <a:rPr b="1" spc="-1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64" dirty="0">
                <a:solidFill>
                  <a:srgbClr val="1B1B1B"/>
                </a:solidFill>
                <a:latin typeface="Roboto Bk"/>
                <a:cs typeface="Roboto Bk"/>
              </a:rPr>
              <a:t>до</a:t>
            </a:r>
            <a:r>
              <a:rPr b="1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засідання</a:t>
            </a:r>
            <a:r>
              <a:rPr b="1" spc="-2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60" dirty="0">
                <a:solidFill>
                  <a:srgbClr val="1B1B1B"/>
                </a:solidFill>
                <a:latin typeface="Roboto Bk"/>
                <a:cs typeface="Roboto Bk"/>
              </a:rPr>
              <a:t>–</a:t>
            </a:r>
            <a:r>
              <a:rPr b="1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оформлення</a:t>
            </a:r>
            <a:r>
              <a:rPr b="1" spc="-20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12" dirty="0">
                <a:solidFill>
                  <a:srgbClr val="1B1B1B"/>
                </a:solidFill>
                <a:latin typeface="Roboto Bk"/>
                <a:cs typeface="Roboto Bk"/>
              </a:rPr>
              <a:t>атестаційних</a:t>
            </a:r>
            <a:r>
              <a:rPr b="1" spc="-3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8" dirty="0">
                <a:solidFill>
                  <a:srgbClr val="1B1B1B"/>
                </a:solidFill>
                <a:latin typeface="Roboto Bk"/>
                <a:cs typeface="Roboto Bk"/>
              </a:rPr>
              <a:t>документів.</a:t>
            </a:r>
            <a:endParaRPr>
              <a:latin typeface="Roboto Bk"/>
              <a:cs typeface="Roboto Bk"/>
            </a:endParaRPr>
          </a:p>
          <a:p>
            <a:pPr marL="10160">
              <a:spcBef>
                <a:spcPts val="356"/>
              </a:spcBef>
            </a:pPr>
            <a:r>
              <a:rPr b="1" spc="-40" dirty="0">
                <a:solidFill>
                  <a:srgbClr val="1B1B1B"/>
                </a:solidFill>
                <a:latin typeface="Roboto Bk"/>
                <a:cs typeface="Roboto Bk"/>
              </a:rPr>
              <a:t>За</a:t>
            </a:r>
            <a:r>
              <a:rPr b="1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32" dirty="0">
                <a:solidFill>
                  <a:srgbClr val="1B1B1B"/>
                </a:solidFill>
                <a:latin typeface="Roboto Bk"/>
                <a:cs typeface="Roboto Bk"/>
              </a:rPr>
              <a:t>5</a:t>
            </a:r>
            <a:r>
              <a:rPr b="1" spc="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0" dirty="0">
                <a:solidFill>
                  <a:srgbClr val="1B1B1B"/>
                </a:solidFill>
                <a:latin typeface="Roboto Bk"/>
                <a:cs typeface="Roboto Bk"/>
              </a:rPr>
              <a:t>днів</a:t>
            </a:r>
            <a:r>
              <a:rPr b="1" spc="-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64" dirty="0">
                <a:solidFill>
                  <a:srgbClr val="1B1B1B"/>
                </a:solidFill>
                <a:latin typeface="Roboto Bk"/>
                <a:cs typeface="Roboto Bk"/>
              </a:rPr>
              <a:t>до</a:t>
            </a:r>
            <a:r>
              <a:rPr b="1" spc="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засідання</a:t>
            </a:r>
            <a:r>
              <a:rPr b="1" spc="-2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60" dirty="0">
                <a:solidFill>
                  <a:srgbClr val="1B1B1B"/>
                </a:solidFill>
                <a:latin typeface="Roboto Bk"/>
                <a:cs typeface="Roboto Bk"/>
              </a:rPr>
              <a:t>–</a:t>
            </a:r>
            <a:r>
              <a:rPr b="1" spc="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40" dirty="0">
                <a:solidFill>
                  <a:srgbClr val="1B1B1B"/>
                </a:solidFill>
                <a:latin typeface="Roboto Bk"/>
                <a:cs typeface="Roboto Bk"/>
              </a:rPr>
              <a:t>за</a:t>
            </a:r>
            <a:r>
              <a:rPr b="1" spc="-4" dirty="0">
                <a:solidFill>
                  <a:srgbClr val="1B1B1B"/>
                </a:solidFill>
                <a:latin typeface="Roboto Bk"/>
                <a:cs typeface="Roboto Bk"/>
              </a:rPr>
              <a:t> потреби</a:t>
            </a:r>
            <a:r>
              <a:rPr b="1" spc="-20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8" dirty="0">
                <a:solidFill>
                  <a:srgbClr val="1B1B1B"/>
                </a:solidFill>
                <a:latin typeface="Roboto Bk"/>
                <a:cs typeface="Roboto Bk"/>
              </a:rPr>
              <a:t>надання</a:t>
            </a:r>
            <a:r>
              <a:rPr b="1" spc="-12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0" dirty="0">
                <a:solidFill>
                  <a:srgbClr val="1B1B1B"/>
                </a:solidFill>
                <a:latin typeface="Roboto Bk"/>
                <a:cs typeface="Roboto Bk"/>
              </a:rPr>
              <a:t>педагогічному</a:t>
            </a:r>
            <a:r>
              <a:rPr b="1" spc="-36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16" dirty="0">
                <a:solidFill>
                  <a:srgbClr val="1B1B1B"/>
                </a:solidFill>
                <a:latin typeface="Roboto Bk"/>
                <a:cs typeface="Roboto Bk"/>
              </a:rPr>
              <a:t>працівнику</a:t>
            </a:r>
            <a:r>
              <a:rPr b="1" spc="-28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8" dirty="0">
                <a:solidFill>
                  <a:srgbClr val="1B1B1B"/>
                </a:solidFill>
                <a:latin typeface="Roboto Bk"/>
                <a:cs typeface="Roboto Bk"/>
              </a:rPr>
              <a:t>запрошення</a:t>
            </a:r>
            <a:r>
              <a:rPr b="1" spc="-24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24" dirty="0">
                <a:solidFill>
                  <a:srgbClr val="1B1B1B"/>
                </a:solidFill>
                <a:latin typeface="Roboto Bk"/>
                <a:cs typeface="Roboto Bk"/>
              </a:rPr>
              <a:t>на</a:t>
            </a:r>
            <a:r>
              <a:rPr b="1" dirty="0">
                <a:solidFill>
                  <a:srgbClr val="1B1B1B"/>
                </a:solidFill>
                <a:latin typeface="Roboto Bk"/>
                <a:cs typeface="Roboto Bk"/>
              </a:rPr>
              <a:t> </a:t>
            </a:r>
            <a:r>
              <a:rPr b="1" spc="-28" dirty="0">
                <a:solidFill>
                  <a:srgbClr val="1B1B1B"/>
                </a:solidFill>
                <a:latin typeface="Roboto Bk"/>
                <a:cs typeface="Roboto Bk"/>
              </a:rPr>
              <a:t>засідання.</a:t>
            </a:r>
            <a:endParaRPr>
              <a:latin typeface="Roboto Bk"/>
              <a:cs typeface="Roboto Bk"/>
            </a:endParaRPr>
          </a:p>
        </p:txBody>
      </p:sp>
    </p:spTree>
    <p:extLst>
      <p:ext uri="{BB962C8B-B14F-4D97-AF65-F5344CB8AC3E}">
        <p14:creationId xmlns:p14="http://schemas.microsoft.com/office/powerpoint/2010/main" val="1687279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21430"/>
            <a:ext cx="101430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Підведення підсумків та заключення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87037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664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Результати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154579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Оформлення атестаційних документів, внесення змін до трудових книжок.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704" y="487037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4704" y="5664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Періодичність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54704" y="6154579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Атестація проводиться один раз на 5 років або у міжатестаційний період.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738" y="487037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664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Розвиток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6154579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Атестація сприяє професійному зростанню педагогічних працівників.</a:t>
            </a:r>
            <a:endParaRPr lang="en-US" sz="175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7785100"/>
            <a:ext cx="146304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5700" y="1625036"/>
            <a:ext cx="127762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 </a:t>
            </a:r>
          </a:p>
          <a:p>
            <a:r>
              <a:rPr lang="ru-RU" sz="2800" dirty="0" err="1"/>
              <a:t>Базовими</a:t>
            </a:r>
            <a:r>
              <a:rPr lang="ru-RU" sz="2800" dirty="0"/>
              <a:t> документами,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регламентують</a:t>
            </a:r>
            <a:r>
              <a:rPr lang="ru-RU" sz="2800" dirty="0"/>
              <a:t> роботу </a:t>
            </a:r>
            <a:r>
              <a:rPr lang="ru-RU" sz="2800" dirty="0" err="1"/>
              <a:t>педагогічного</a:t>
            </a:r>
            <a:r>
              <a:rPr lang="ru-RU" sz="2800" dirty="0"/>
              <a:t> </a:t>
            </a:r>
            <a:r>
              <a:rPr lang="ru-RU" sz="2800" dirty="0" err="1"/>
              <a:t>працівника</a:t>
            </a:r>
            <a:r>
              <a:rPr lang="ru-RU" sz="2800" dirty="0"/>
              <a:t> в </a:t>
            </a:r>
            <a:r>
              <a:rPr lang="ru-RU" sz="2800" dirty="0" err="1"/>
              <a:t>міжатестаційний</a:t>
            </a:r>
            <a:r>
              <a:rPr lang="ru-RU" sz="2800" dirty="0"/>
              <a:t> </a:t>
            </a:r>
            <a:r>
              <a:rPr lang="ru-RU" sz="2800" dirty="0" err="1"/>
              <a:t>період</a:t>
            </a:r>
            <a:r>
              <a:rPr lang="ru-RU" sz="2800" dirty="0"/>
              <a:t> і процедуру </a:t>
            </a:r>
            <a:r>
              <a:rPr lang="ru-RU" sz="2800" dirty="0" err="1"/>
              <a:t>проведення</a:t>
            </a:r>
            <a:r>
              <a:rPr lang="ru-RU" sz="2800" dirty="0"/>
              <a:t> </a:t>
            </a:r>
            <a:r>
              <a:rPr lang="ru-RU" sz="2800" dirty="0" err="1"/>
              <a:t>атестації</a:t>
            </a:r>
            <a:r>
              <a:rPr lang="ru-RU" sz="2800" dirty="0"/>
              <a:t>, є:</a:t>
            </a:r>
          </a:p>
          <a:p>
            <a:r>
              <a:rPr lang="ru-RU" sz="2800" dirty="0" err="1"/>
              <a:t>Закони</a:t>
            </a:r>
            <a:r>
              <a:rPr lang="ru-RU" sz="2800" dirty="0"/>
              <a:t> </a:t>
            </a:r>
            <a:r>
              <a:rPr lang="ru-RU" sz="2800" dirty="0" err="1"/>
              <a:t>України</a:t>
            </a:r>
            <a:r>
              <a:rPr lang="ru-RU" sz="2800" dirty="0"/>
              <a:t> </a:t>
            </a:r>
            <a:r>
              <a:rPr lang="ru-RU" sz="2800" dirty="0">
                <a:hlinkClick r:id="rId2"/>
              </a:rPr>
              <a:t>«Про </a:t>
            </a:r>
            <a:r>
              <a:rPr lang="ru-RU" sz="2800" dirty="0" err="1">
                <a:hlinkClick r:id="rId2"/>
              </a:rPr>
              <a:t>освіту</a:t>
            </a:r>
            <a:r>
              <a:rPr lang="ru-RU" sz="2800" dirty="0">
                <a:hlinkClick r:id="rId2"/>
              </a:rPr>
              <a:t>»</a:t>
            </a:r>
            <a:r>
              <a:rPr lang="ru-RU" sz="2800" dirty="0"/>
              <a:t>,  </a:t>
            </a:r>
            <a:r>
              <a:rPr lang="ru-RU" sz="2800" dirty="0">
                <a:hlinkClick r:id="rId3"/>
              </a:rPr>
              <a:t>«Про </a:t>
            </a:r>
            <a:r>
              <a:rPr lang="ru-RU" sz="2800" dirty="0" err="1">
                <a:hlinkClick r:id="rId3"/>
              </a:rPr>
              <a:t>повну</a:t>
            </a:r>
            <a:r>
              <a:rPr lang="ru-RU" sz="2800" dirty="0">
                <a:hlinkClick r:id="rId3"/>
              </a:rPr>
              <a:t> </a:t>
            </a:r>
            <a:r>
              <a:rPr lang="ru-RU" sz="2800" dirty="0" err="1">
                <a:hlinkClick r:id="rId3"/>
              </a:rPr>
              <a:t>загальну</a:t>
            </a:r>
            <a:r>
              <a:rPr lang="ru-RU" sz="2800" dirty="0">
                <a:hlinkClick r:id="rId3"/>
              </a:rPr>
              <a:t> </a:t>
            </a:r>
            <a:r>
              <a:rPr lang="ru-RU" sz="2800" dirty="0" err="1">
                <a:hlinkClick r:id="rId3"/>
              </a:rPr>
              <a:t>середню</a:t>
            </a:r>
            <a:r>
              <a:rPr lang="ru-RU" sz="2800" dirty="0">
                <a:hlinkClick r:id="rId3"/>
              </a:rPr>
              <a:t> </a:t>
            </a:r>
            <a:r>
              <a:rPr lang="ru-RU" sz="2800" dirty="0" err="1">
                <a:hlinkClick r:id="rId3"/>
              </a:rPr>
              <a:t>освіту</a:t>
            </a:r>
            <a:r>
              <a:rPr lang="ru-RU" sz="2800" dirty="0">
                <a:hlinkClick r:id="rId3"/>
              </a:rPr>
              <a:t>»</a:t>
            </a:r>
            <a:r>
              <a:rPr lang="ru-RU" sz="2800" dirty="0"/>
              <a:t>, </a:t>
            </a:r>
            <a:r>
              <a:rPr lang="ru-RU" sz="2800" dirty="0">
                <a:hlinkClick r:id="rId4"/>
              </a:rPr>
              <a:t>«Про </a:t>
            </a:r>
            <a:r>
              <a:rPr lang="ru-RU" sz="2800" dirty="0" err="1">
                <a:hlinkClick r:id="rId4"/>
              </a:rPr>
              <a:t>дошкільну</a:t>
            </a:r>
            <a:r>
              <a:rPr lang="ru-RU" sz="2800" dirty="0">
                <a:hlinkClick r:id="rId4"/>
              </a:rPr>
              <a:t> </a:t>
            </a:r>
            <a:r>
              <a:rPr lang="ru-RU" sz="2800" dirty="0" err="1">
                <a:hlinkClick r:id="rId4"/>
              </a:rPr>
              <a:t>освіту</a:t>
            </a:r>
            <a:r>
              <a:rPr lang="ru-RU" sz="2800" dirty="0">
                <a:hlinkClick r:id="rId4"/>
              </a:rPr>
              <a:t>»</a:t>
            </a:r>
            <a:r>
              <a:rPr lang="ru-RU" sz="2800" dirty="0"/>
              <a:t>;</a:t>
            </a:r>
          </a:p>
          <a:p>
            <a:r>
              <a:rPr lang="ru-RU" sz="2800" dirty="0">
                <a:hlinkClick r:id="rId5"/>
              </a:rPr>
              <a:t>наказ МОН </a:t>
            </a:r>
            <a:r>
              <a:rPr lang="ru-RU" sz="2800" dirty="0" err="1">
                <a:hlinkClick r:id="rId5"/>
              </a:rPr>
              <a:t>від</a:t>
            </a:r>
            <a:r>
              <a:rPr lang="ru-RU" sz="2800" dirty="0">
                <a:hlinkClick r:id="rId5"/>
              </a:rPr>
              <a:t> 09.09.2022  № 805 «Про </a:t>
            </a:r>
            <a:r>
              <a:rPr lang="ru-RU" sz="2800" dirty="0" err="1">
                <a:hlinkClick r:id="rId5"/>
              </a:rPr>
              <a:t>затвердження</a:t>
            </a:r>
            <a:r>
              <a:rPr lang="ru-RU" sz="2800" dirty="0">
                <a:hlinkClick r:id="rId5"/>
              </a:rPr>
              <a:t> </a:t>
            </a:r>
            <a:r>
              <a:rPr lang="ru-RU" sz="2800" dirty="0" err="1">
                <a:hlinkClick r:id="rId5"/>
              </a:rPr>
              <a:t>Положення</a:t>
            </a:r>
            <a:r>
              <a:rPr lang="ru-RU" sz="2800" dirty="0">
                <a:hlinkClick r:id="rId5"/>
              </a:rPr>
              <a:t> про </a:t>
            </a:r>
            <a:r>
              <a:rPr lang="ru-RU" sz="2800" dirty="0" err="1">
                <a:hlinkClick r:id="rId5"/>
              </a:rPr>
              <a:t>атестацію</a:t>
            </a:r>
            <a:r>
              <a:rPr lang="ru-RU" sz="2800" dirty="0">
                <a:hlinkClick r:id="rId5"/>
              </a:rPr>
              <a:t> </a:t>
            </a:r>
            <a:r>
              <a:rPr lang="ru-RU" sz="2800" dirty="0" err="1">
                <a:hlinkClick r:id="rId5"/>
              </a:rPr>
              <a:t>педагогічних</a:t>
            </a:r>
            <a:r>
              <a:rPr lang="ru-RU" sz="2800" dirty="0">
                <a:hlinkClick r:id="rId5"/>
              </a:rPr>
              <a:t> </a:t>
            </a:r>
            <a:r>
              <a:rPr lang="ru-RU" sz="2800" dirty="0" err="1">
                <a:hlinkClick r:id="rId5"/>
              </a:rPr>
              <a:t>працівників</a:t>
            </a:r>
            <a:r>
              <a:rPr lang="ru-RU" sz="2800" dirty="0">
                <a:hlinkClick r:id="rId5"/>
              </a:rPr>
              <a:t>»</a:t>
            </a:r>
            <a:r>
              <a:rPr lang="ru-RU" sz="2800" dirty="0"/>
              <a:t> </a:t>
            </a:r>
            <a:r>
              <a:rPr lang="ru-RU" sz="2800" dirty="0" smtClean="0"/>
              <a:t>;</a:t>
            </a:r>
            <a:endParaRPr lang="ru-RU" sz="2800" dirty="0"/>
          </a:p>
          <a:p>
            <a:r>
              <a:rPr lang="ru-RU" sz="2800" dirty="0">
                <a:hlinkClick r:id="rId6"/>
              </a:rPr>
              <a:t>Постанова </a:t>
            </a:r>
            <a:r>
              <a:rPr lang="ru-RU" sz="2800" dirty="0" err="1">
                <a:hlinkClick r:id="rId6"/>
              </a:rPr>
              <a:t>Кабінету</a:t>
            </a:r>
            <a:r>
              <a:rPr lang="ru-RU" sz="2800" dirty="0">
                <a:hlinkClick r:id="rId6"/>
              </a:rPr>
              <a:t> </a:t>
            </a:r>
            <a:r>
              <a:rPr lang="ru-RU" sz="2800" dirty="0" err="1">
                <a:hlinkClick r:id="rId6"/>
              </a:rPr>
              <a:t>Міністрів</a:t>
            </a:r>
            <a:r>
              <a:rPr lang="ru-RU" sz="2800" dirty="0">
                <a:hlinkClick r:id="rId6"/>
              </a:rPr>
              <a:t> </a:t>
            </a:r>
            <a:r>
              <a:rPr lang="ru-RU" sz="2800" dirty="0" err="1">
                <a:hlinkClick r:id="rId6"/>
              </a:rPr>
              <a:t>України</a:t>
            </a:r>
            <a:r>
              <a:rPr lang="ru-RU" sz="2800" dirty="0">
                <a:hlinkClick r:id="rId6"/>
              </a:rPr>
              <a:t> </a:t>
            </a:r>
            <a:r>
              <a:rPr lang="ru-RU" sz="2800" dirty="0" err="1">
                <a:hlinkClick r:id="rId6"/>
              </a:rPr>
              <a:t>від</a:t>
            </a:r>
            <a:r>
              <a:rPr lang="ru-RU" sz="2800" dirty="0">
                <a:hlinkClick r:id="rId6"/>
              </a:rPr>
              <a:t> 21.08.2019 №800 «</a:t>
            </a:r>
            <a:r>
              <a:rPr lang="ru-RU" sz="2800" dirty="0" err="1">
                <a:hlinkClick r:id="rId6"/>
              </a:rPr>
              <a:t>Деякі</a:t>
            </a:r>
            <a:r>
              <a:rPr lang="ru-RU" sz="2800" dirty="0">
                <a:hlinkClick r:id="rId6"/>
              </a:rPr>
              <a:t> </a:t>
            </a:r>
            <a:r>
              <a:rPr lang="ru-RU" sz="2800" dirty="0" err="1">
                <a:hlinkClick r:id="rId6"/>
              </a:rPr>
              <a:t>питання</a:t>
            </a:r>
            <a:r>
              <a:rPr lang="ru-RU" sz="2800" dirty="0">
                <a:hlinkClick r:id="rId6"/>
              </a:rPr>
              <a:t> </a:t>
            </a:r>
            <a:r>
              <a:rPr lang="ru-RU" sz="2800" dirty="0" err="1">
                <a:hlinkClick r:id="rId6"/>
              </a:rPr>
              <a:t>підвищення</a:t>
            </a:r>
            <a:r>
              <a:rPr lang="ru-RU" sz="2800" dirty="0">
                <a:hlinkClick r:id="rId6"/>
              </a:rPr>
              <a:t> </a:t>
            </a:r>
            <a:r>
              <a:rPr lang="ru-RU" sz="2800" dirty="0" err="1">
                <a:hlinkClick r:id="rId6"/>
              </a:rPr>
              <a:t>кваліфікації</a:t>
            </a:r>
            <a:r>
              <a:rPr lang="ru-RU" sz="2800" dirty="0">
                <a:hlinkClick r:id="rId6"/>
              </a:rPr>
              <a:t> </a:t>
            </a:r>
            <a:r>
              <a:rPr lang="ru-RU" sz="2800" dirty="0" err="1">
                <a:hlinkClick r:id="rId6"/>
              </a:rPr>
              <a:t>педагогічних</a:t>
            </a:r>
            <a:r>
              <a:rPr lang="ru-RU" sz="2800" dirty="0">
                <a:hlinkClick r:id="rId6"/>
              </a:rPr>
              <a:t> і </a:t>
            </a:r>
            <a:r>
              <a:rPr lang="ru-RU" sz="2800" dirty="0" err="1">
                <a:hlinkClick r:id="rId6"/>
              </a:rPr>
              <a:t>науково-педагогічних</a:t>
            </a:r>
            <a:r>
              <a:rPr lang="ru-RU" sz="2800" dirty="0">
                <a:hlinkClick r:id="rId6"/>
              </a:rPr>
              <a:t> </a:t>
            </a:r>
            <a:r>
              <a:rPr lang="ru-RU" sz="2800" dirty="0" err="1">
                <a:hlinkClick r:id="rId6"/>
              </a:rPr>
              <a:t>працівників</a:t>
            </a:r>
            <a:r>
              <a:rPr lang="ru-RU" sz="2800" dirty="0">
                <a:hlinkClick r:id="rId6"/>
              </a:rPr>
              <a:t>» </a:t>
            </a:r>
            <a:r>
              <a:rPr lang="ru-RU" sz="2800" dirty="0" smtClean="0"/>
              <a:t>.</a:t>
            </a:r>
            <a:endParaRPr lang="ru-RU" sz="2800" dirty="0"/>
          </a:p>
          <a:p>
            <a:r>
              <a:rPr lang="ru-RU" sz="2800" dirty="0" err="1"/>
              <a:t>Діяльність</a:t>
            </a:r>
            <a:r>
              <a:rPr lang="ru-RU" sz="2800" dirty="0"/>
              <a:t> педагога в </a:t>
            </a:r>
            <a:r>
              <a:rPr lang="ru-RU" sz="2800" dirty="0" err="1"/>
              <a:t>міжатестаційний</a:t>
            </a:r>
            <a:r>
              <a:rPr lang="ru-RU" sz="2800" dirty="0"/>
              <a:t> </a:t>
            </a:r>
            <a:r>
              <a:rPr lang="ru-RU" sz="2800" dirty="0" err="1"/>
              <a:t>період</a:t>
            </a:r>
            <a:r>
              <a:rPr lang="ru-RU" sz="2800" dirty="0"/>
              <a:t> </a:t>
            </a:r>
            <a:r>
              <a:rPr lang="ru-RU" sz="2800" dirty="0" err="1"/>
              <a:t>має</a:t>
            </a:r>
            <a:r>
              <a:rPr lang="ru-RU" sz="2800" dirty="0"/>
              <a:t> бути </a:t>
            </a:r>
            <a:r>
              <a:rPr lang="ru-RU" sz="2800" dirty="0" err="1"/>
              <a:t>спрямована</a:t>
            </a:r>
            <a:r>
              <a:rPr lang="ru-RU" sz="2800" dirty="0"/>
              <a:t> на </a:t>
            </a:r>
            <a:r>
              <a:rPr lang="ru-RU" sz="2800" dirty="0" err="1"/>
              <a:t>розвиток</a:t>
            </a:r>
            <a:r>
              <a:rPr lang="ru-RU" sz="2800" dirty="0"/>
              <a:t> та </a:t>
            </a:r>
            <a:r>
              <a:rPr lang="ru-RU" sz="2800" dirty="0" err="1"/>
              <a:t>вдосконалення</a:t>
            </a:r>
            <a:r>
              <a:rPr lang="ru-RU" sz="2800" dirty="0"/>
              <a:t> </a:t>
            </a:r>
            <a:r>
              <a:rPr lang="ru-RU" sz="2800" dirty="0" err="1"/>
              <a:t>загальних</a:t>
            </a:r>
            <a:r>
              <a:rPr lang="ru-RU" sz="2800" dirty="0"/>
              <a:t> і </a:t>
            </a:r>
            <a:r>
              <a:rPr lang="ru-RU" sz="2800" dirty="0" err="1"/>
              <a:t>професійних</a:t>
            </a:r>
            <a:r>
              <a:rPr lang="ru-RU" sz="2800" dirty="0"/>
              <a:t> компетентностей для </a:t>
            </a:r>
            <a:r>
              <a:rPr lang="ru-RU" sz="2800" dirty="0" err="1"/>
              <a:t>реалізації</a:t>
            </a:r>
            <a:r>
              <a:rPr lang="ru-RU" sz="2800" dirty="0"/>
              <a:t> </a:t>
            </a:r>
            <a:r>
              <a:rPr lang="ru-RU" sz="2800" dirty="0" err="1"/>
              <a:t>кожної</a:t>
            </a:r>
            <a:r>
              <a:rPr lang="ru-RU" sz="2800" dirty="0"/>
              <a:t> </a:t>
            </a:r>
            <a:r>
              <a:rPr lang="ru-RU" sz="2800" dirty="0" err="1"/>
              <a:t>трудової</a:t>
            </a:r>
            <a:r>
              <a:rPr lang="ru-RU" sz="2800" dirty="0"/>
              <a:t> </a:t>
            </a:r>
            <a:r>
              <a:rPr lang="ru-RU" sz="2800" dirty="0" err="1"/>
              <a:t>функції</a:t>
            </a:r>
            <a:r>
              <a:rPr lang="ru-RU" sz="2800" dirty="0"/>
              <a:t>, </a:t>
            </a:r>
            <a:r>
              <a:rPr lang="ru-RU" sz="2800" dirty="0" err="1"/>
              <a:t>визначених</a:t>
            </a:r>
            <a:r>
              <a:rPr lang="ru-RU" sz="2800" dirty="0"/>
              <a:t> </a:t>
            </a:r>
            <a:r>
              <a:rPr lang="ru-RU" sz="2800" dirty="0" err="1"/>
              <a:t>Професійними</a:t>
            </a:r>
            <a:r>
              <a:rPr lang="ru-RU" sz="2800" dirty="0"/>
              <a:t> стандартами.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81300" y="855595"/>
            <a:ext cx="84455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>
                <a:solidFill>
                  <a:schemeClr val="tx2"/>
                </a:solidFill>
              </a:rPr>
              <a:t>Основні</a:t>
            </a:r>
            <a:r>
              <a:rPr lang="ru-RU" sz="4400" b="1" dirty="0">
                <a:solidFill>
                  <a:schemeClr val="tx2"/>
                </a:solidFill>
              </a:rPr>
              <a:t> </a:t>
            </a:r>
            <a:r>
              <a:rPr lang="ru-RU" sz="4400" b="1" dirty="0" err="1">
                <a:solidFill>
                  <a:schemeClr val="tx2"/>
                </a:solidFill>
              </a:rPr>
              <a:t>законодавчі</a:t>
            </a:r>
            <a:r>
              <a:rPr lang="ru-RU" sz="4400" b="1" dirty="0">
                <a:solidFill>
                  <a:schemeClr val="tx2"/>
                </a:solidFill>
              </a:rPr>
              <a:t> </a:t>
            </a:r>
            <a:r>
              <a:rPr lang="ru-RU" sz="4400" b="1" dirty="0" err="1">
                <a:solidFill>
                  <a:schemeClr val="tx2"/>
                </a:solidFill>
              </a:rPr>
              <a:t>документи</a:t>
            </a: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7785100"/>
            <a:ext cx="146304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04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0000" y="1352540"/>
            <a:ext cx="12573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/>
              <a:t>Слід</a:t>
            </a:r>
            <a:r>
              <a:rPr lang="ru-RU" sz="3600" dirty="0"/>
              <a:t> </a:t>
            </a:r>
            <a:r>
              <a:rPr lang="ru-RU" sz="3600" dirty="0" err="1"/>
              <a:t>звернути</a:t>
            </a:r>
            <a:r>
              <a:rPr lang="ru-RU" sz="3600" dirty="0"/>
              <a:t> </a:t>
            </a:r>
            <a:r>
              <a:rPr lang="ru-RU" sz="3600" dirty="0" err="1"/>
              <a:t>увагу</a:t>
            </a:r>
            <a:r>
              <a:rPr lang="ru-RU" sz="3600" dirty="0"/>
              <a:t>, </a:t>
            </a:r>
            <a:r>
              <a:rPr lang="ru-RU" sz="3600" dirty="0" err="1"/>
              <a:t>що</a:t>
            </a:r>
            <a:r>
              <a:rPr lang="ru-RU" sz="3600" dirty="0"/>
              <a:t> </a:t>
            </a:r>
            <a:r>
              <a:rPr lang="ru-RU" sz="3600" dirty="0">
                <a:hlinkClick r:id="rId2"/>
              </a:rPr>
              <a:t>наказом МОН </a:t>
            </a:r>
            <a:r>
              <a:rPr lang="ru-RU" sz="3600" dirty="0" err="1">
                <a:hlinkClick r:id="rId2"/>
              </a:rPr>
              <a:t>від</a:t>
            </a:r>
            <a:r>
              <a:rPr lang="ru-RU" sz="3600" dirty="0">
                <a:hlinkClick r:id="rId2"/>
              </a:rPr>
              <a:t> 29.08.2024 </a:t>
            </a:r>
            <a:r>
              <a:rPr lang="ru-RU" sz="3600" dirty="0" smtClean="0">
                <a:hlinkClick r:id="rId2"/>
              </a:rPr>
              <a:t>№</a:t>
            </a:r>
            <a:r>
              <a:rPr lang="ru-RU" sz="3600" dirty="0">
                <a:hlinkClick r:id="rId2"/>
              </a:rPr>
              <a:t>1225</a:t>
            </a:r>
            <a:r>
              <a:rPr lang="ru-RU" sz="3600" dirty="0" smtClean="0">
                <a:hlinkClick r:id="rId2"/>
              </a:rPr>
              <a:t> </a:t>
            </a:r>
            <a:r>
              <a:rPr lang="ru-RU" sz="3600" dirty="0"/>
              <a:t> </a:t>
            </a:r>
            <a:r>
              <a:rPr lang="ru-RU" sz="3600" dirty="0" err="1"/>
              <a:t>затверджено</a:t>
            </a:r>
            <a:r>
              <a:rPr lang="ru-RU" sz="3600" dirty="0"/>
              <a:t> </a:t>
            </a:r>
            <a:r>
              <a:rPr lang="ru-RU" sz="3600" b="1" dirty="0" err="1"/>
              <a:t>новий</a:t>
            </a:r>
            <a:r>
              <a:rPr lang="ru-RU" sz="3600" dirty="0"/>
              <a:t> </a:t>
            </a:r>
            <a:r>
              <a:rPr lang="ru-RU" sz="3600" dirty="0" err="1"/>
              <a:t>професійний</a:t>
            </a:r>
            <a:r>
              <a:rPr lang="ru-RU" sz="3600" dirty="0"/>
              <a:t> стандарт «</a:t>
            </a:r>
            <a:r>
              <a:rPr lang="ru-RU" sz="3600" dirty="0" err="1"/>
              <a:t>Вчитель</a:t>
            </a:r>
            <a:r>
              <a:rPr lang="ru-RU" sz="3600" dirty="0"/>
              <a:t> закладу </a:t>
            </a:r>
            <a:r>
              <a:rPr lang="ru-RU" sz="3600" dirty="0" err="1"/>
              <a:t>загальної</a:t>
            </a:r>
            <a:r>
              <a:rPr lang="ru-RU" sz="3600" dirty="0"/>
              <a:t> </a:t>
            </a:r>
            <a:r>
              <a:rPr lang="ru-RU" sz="3600" dirty="0" err="1"/>
              <a:t>середньої</a:t>
            </a:r>
            <a:r>
              <a:rPr lang="ru-RU" sz="3600" dirty="0"/>
              <a:t> </a:t>
            </a:r>
            <a:r>
              <a:rPr lang="ru-RU" sz="3600" dirty="0" err="1"/>
              <a:t>освіти</a:t>
            </a:r>
            <a:r>
              <a:rPr lang="ru-RU" sz="3600" dirty="0"/>
              <a:t>». </a:t>
            </a:r>
            <a:r>
              <a:rPr lang="ru-RU" sz="3600" dirty="0" err="1"/>
              <a:t>Зокрема</a:t>
            </a:r>
            <a:r>
              <a:rPr lang="ru-RU" sz="3600" dirty="0"/>
              <a:t> </a:t>
            </a:r>
            <a:r>
              <a:rPr lang="ru-RU" sz="3600" dirty="0" err="1"/>
              <a:t>цей</a:t>
            </a:r>
            <a:r>
              <a:rPr lang="ru-RU" sz="3600" dirty="0"/>
              <a:t> документ </a:t>
            </a:r>
            <a:r>
              <a:rPr lang="ru-RU" sz="3600" dirty="0" err="1"/>
              <a:t>містить</a:t>
            </a:r>
            <a:r>
              <a:rPr lang="ru-RU" sz="3600" dirty="0"/>
              <a:t> </a:t>
            </a:r>
            <a:r>
              <a:rPr lang="ru-RU" sz="3600" dirty="0" err="1"/>
              <a:t>розширений</a:t>
            </a:r>
            <a:r>
              <a:rPr lang="ru-RU" sz="3600" dirty="0"/>
              <a:t> </a:t>
            </a:r>
            <a:r>
              <a:rPr lang="ru-RU" sz="3600" dirty="0" err="1"/>
              <a:t>опис</a:t>
            </a:r>
            <a:r>
              <a:rPr lang="ru-RU" sz="3600" dirty="0"/>
              <a:t> пяти </a:t>
            </a:r>
            <a:r>
              <a:rPr lang="ru-RU" sz="3600" dirty="0" err="1"/>
              <a:t>трудових</a:t>
            </a:r>
            <a:r>
              <a:rPr lang="ru-RU" sz="3600" dirty="0"/>
              <a:t> </a:t>
            </a:r>
            <a:r>
              <a:rPr lang="ru-RU" sz="3600" dirty="0" err="1"/>
              <a:t>функцій</a:t>
            </a:r>
            <a:r>
              <a:rPr lang="ru-RU" sz="3600" dirty="0"/>
              <a:t>, </a:t>
            </a:r>
            <a:r>
              <a:rPr lang="ru-RU" sz="3600" dirty="0" err="1"/>
              <a:t>який</a:t>
            </a:r>
            <a:r>
              <a:rPr lang="ru-RU" sz="3600" dirty="0"/>
              <a:t> </a:t>
            </a:r>
            <a:r>
              <a:rPr lang="ru-RU" sz="3600" dirty="0" err="1"/>
              <a:t>включає</a:t>
            </a:r>
            <a:r>
              <a:rPr lang="ru-RU" sz="3600" dirty="0"/>
              <a:t> </a:t>
            </a:r>
            <a:r>
              <a:rPr lang="ru-RU" sz="3600" dirty="0" err="1"/>
              <a:t>такі</a:t>
            </a:r>
            <a:r>
              <a:rPr lang="ru-RU" sz="3600" dirty="0"/>
              <a:t> </a:t>
            </a:r>
            <a:r>
              <a:rPr lang="ru-RU" sz="3600" dirty="0" err="1"/>
              <a:t>складові</a:t>
            </a:r>
            <a:r>
              <a:rPr lang="ru-RU" sz="3600" dirty="0"/>
              <a:t>:</a:t>
            </a:r>
          </a:p>
          <a:p>
            <a:pPr algn="ctr"/>
            <a:r>
              <a:rPr lang="ru-RU" sz="3600" dirty="0" err="1"/>
              <a:t>компетентності</a:t>
            </a:r>
            <a:r>
              <a:rPr lang="ru-RU" sz="3600" dirty="0"/>
              <a:t>;</a:t>
            </a:r>
          </a:p>
          <a:p>
            <a:pPr algn="ctr"/>
            <a:r>
              <a:rPr lang="ru-RU" sz="3600" dirty="0" err="1"/>
              <a:t>знання</a:t>
            </a:r>
            <a:r>
              <a:rPr lang="ru-RU" sz="3600" dirty="0"/>
              <a:t>;</a:t>
            </a:r>
          </a:p>
          <a:p>
            <a:pPr algn="ctr"/>
            <a:r>
              <a:rPr lang="ru-RU" sz="3600" dirty="0" err="1"/>
              <a:t>уміння</a:t>
            </a:r>
            <a:r>
              <a:rPr lang="ru-RU" sz="3600" dirty="0"/>
              <a:t> та </a:t>
            </a:r>
            <a:r>
              <a:rPr lang="ru-RU" sz="3600" dirty="0" err="1"/>
              <a:t>навички</a:t>
            </a:r>
            <a:r>
              <a:rPr lang="ru-RU" sz="3600" dirty="0"/>
              <a:t>;</a:t>
            </a:r>
          </a:p>
          <a:p>
            <a:pPr algn="ctr"/>
            <a:r>
              <a:rPr lang="ru-RU" sz="3600" b="1" dirty="0" err="1"/>
              <a:t>комунікація</a:t>
            </a:r>
            <a:r>
              <a:rPr lang="ru-RU" sz="3600" b="1" dirty="0"/>
              <a:t>;</a:t>
            </a:r>
            <a:endParaRPr lang="ru-RU" sz="3600" dirty="0"/>
          </a:p>
          <a:p>
            <a:pPr algn="ctr"/>
            <a:r>
              <a:rPr lang="ru-RU" sz="3600" b="1" dirty="0" err="1"/>
              <a:t>відповідальність</a:t>
            </a:r>
            <a:r>
              <a:rPr lang="ru-RU" sz="3600" b="1" dirty="0"/>
              <a:t> і </a:t>
            </a:r>
            <a:r>
              <a:rPr lang="ru-RU" sz="3600" b="1" dirty="0" err="1"/>
              <a:t>автономія</a:t>
            </a:r>
            <a:r>
              <a:rPr lang="ru-RU" sz="3600" b="1" dirty="0" smtClean="0"/>
              <a:t>.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7785100"/>
            <a:ext cx="146304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16781"/>
            <a:ext cx="740973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Мета та завдання атестації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22087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5" name="Text 2"/>
          <p:cNvSpPr/>
          <p:nvPr/>
        </p:nvSpPr>
        <p:spPr>
          <a:xfrm>
            <a:off x="6479500" y="2305883"/>
            <a:ext cx="11168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22208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Мета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2711291"/>
            <a:ext cx="29277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Визначення відповідності педагогічного працівника займаній посаді, рівня його кваліфікації та професійної компетентності.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222087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9" name="Text 6"/>
          <p:cNvSpPr/>
          <p:nvPr/>
        </p:nvSpPr>
        <p:spPr>
          <a:xfrm>
            <a:off x="10328791" y="2305883"/>
            <a:ext cx="196334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22208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Завдання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2711291"/>
            <a:ext cx="2927747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Стимулювання цілеспрямованого безперервного підвищення рівня професійної компетентності педагогічних працівників.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73357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13" name="Text 10"/>
          <p:cNvSpPr/>
          <p:nvPr/>
        </p:nvSpPr>
        <p:spPr>
          <a:xfrm>
            <a:off x="6434257" y="5818584"/>
            <a:ext cx="20216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7335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Результати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223992"/>
            <a:ext cx="681930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Прийняття обґрунтованих рішень щодо присвоєння працівникам кваліфікаційних категорій та педагогічних звань.</a:t>
            </a:r>
            <a:endParaRPr lang="en-US" sz="175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486400" y="7785100"/>
            <a:ext cx="91440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77703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Основні принципи атестації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Об'єктивність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Неупереджене та всебічне оцінювання професійної діяльності педагогічних працівників.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Гласність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Відкритість і прозорість процедури атестації, обговорення її результатів.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Доброчесність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3968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Дотримання етичних норм і правил поведінки педагогічними працівниками.</a:t>
            </a:r>
            <a:endParaRPr lang="en-US" sz="175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7785100"/>
            <a:ext cx="146304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46304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9735" y="750689"/>
            <a:ext cx="7664529" cy="1320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Критерії оцінювання педагогічної діяльності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1045250" y="2388513"/>
            <a:ext cx="22860" cy="5090398"/>
          </a:xfrm>
          <a:prstGeom prst="roundRect">
            <a:avLst>
              <a:gd name="adj" fmla="val 138692"/>
            </a:avLst>
          </a:prstGeom>
          <a:solidFill>
            <a:srgbClr val="D3D1C9"/>
          </a:solidFill>
          <a:ln/>
        </p:spPr>
      </p:sp>
      <p:sp>
        <p:nvSpPr>
          <p:cNvPr id="5" name="Shape 2"/>
          <p:cNvSpPr/>
          <p:nvPr/>
        </p:nvSpPr>
        <p:spPr>
          <a:xfrm>
            <a:off x="1271588" y="2852618"/>
            <a:ext cx="739735" cy="22860"/>
          </a:xfrm>
          <a:prstGeom prst="roundRect">
            <a:avLst>
              <a:gd name="adj" fmla="val 138692"/>
            </a:avLst>
          </a:prstGeom>
          <a:solidFill>
            <a:srgbClr val="D3D1C9"/>
          </a:solidFill>
          <a:ln/>
        </p:spPr>
      </p:sp>
      <p:sp>
        <p:nvSpPr>
          <p:cNvPr id="6" name="Shape 3"/>
          <p:cNvSpPr/>
          <p:nvPr/>
        </p:nvSpPr>
        <p:spPr>
          <a:xfrm>
            <a:off x="818912" y="2626281"/>
            <a:ext cx="475536" cy="475536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7" name="Text 4"/>
          <p:cNvSpPr/>
          <p:nvPr/>
        </p:nvSpPr>
        <p:spPr>
          <a:xfrm>
            <a:off x="1004649" y="2705457"/>
            <a:ext cx="104061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2219087" y="2599849"/>
            <a:ext cx="4567118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Рівень професійної компетентності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2219087" y="3056811"/>
            <a:ext cx="618517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Глибокі знання в галузі навчального предмета, сучасних освітніх технологій.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1271588" y="4619863"/>
            <a:ext cx="739735" cy="22860"/>
          </a:xfrm>
          <a:prstGeom prst="roundRect">
            <a:avLst>
              <a:gd name="adj" fmla="val 138692"/>
            </a:avLst>
          </a:prstGeom>
          <a:solidFill>
            <a:srgbClr val="D3D1C9"/>
          </a:solidFill>
          <a:ln/>
        </p:spPr>
      </p:sp>
      <p:sp>
        <p:nvSpPr>
          <p:cNvPr id="11" name="Shape 8"/>
          <p:cNvSpPr/>
          <p:nvPr/>
        </p:nvSpPr>
        <p:spPr>
          <a:xfrm>
            <a:off x="818912" y="4393525"/>
            <a:ext cx="475536" cy="475536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12" name="Text 9"/>
          <p:cNvSpPr/>
          <p:nvPr/>
        </p:nvSpPr>
        <p:spPr>
          <a:xfrm>
            <a:off x="965240" y="4472702"/>
            <a:ext cx="182880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2219087" y="4367093"/>
            <a:ext cx="3350895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Якість освітнього процесу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2219087" y="4824055"/>
            <a:ext cx="618517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Застосування ефективних методів і прийомів навчання, створення сприятливого освітнього середовища.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1271588" y="6387108"/>
            <a:ext cx="739735" cy="22860"/>
          </a:xfrm>
          <a:prstGeom prst="roundRect">
            <a:avLst>
              <a:gd name="adj" fmla="val 138692"/>
            </a:avLst>
          </a:prstGeom>
          <a:solidFill>
            <a:srgbClr val="D3D1C9"/>
          </a:solidFill>
          <a:ln/>
        </p:spPr>
      </p:sp>
      <p:sp>
        <p:nvSpPr>
          <p:cNvPr id="16" name="Shape 13"/>
          <p:cNvSpPr/>
          <p:nvPr/>
        </p:nvSpPr>
        <p:spPr>
          <a:xfrm>
            <a:off x="818912" y="6160770"/>
            <a:ext cx="475536" cy="475536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sp>
        <p:nvSpPr>
          <p:cNvPr id="17" name="Text 14"/>
          <p:cNvSpPr/>
          <p:nvPr/>
        </p:nvSpPr>
        <p:spPr>
          <a:xfrm>
            <a:off x="962501" y="6239947"/>
            <a:ext cx="188357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2219087" y="6134338"/>
            <a:ext cx="3611880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Результативність діяльності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2219087" y="6591300"/>
            <a:ext cx="618517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Позитивна динаміка навчальних досягнень, особистісного розвитку здобувачів освіти.</a:t>
            </a:r>
            <a:endParaRPr lang="en-US" sz="165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7785100"/>
            <a:ext cx="91440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9473" y="608290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Порядок проведення атестації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473" y="2319933"/>
            <a:ext cx="1104424" cy="176712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95128" y="2540794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Подання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7695128" y="3018353"/>
            <a:ext cx="6162199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Педагогічний працівник подає відповідну заяву на атестацію.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473" y="4087058"/>
            <a:ext cx="1104424" cy="176712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95128" y="4307919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Оцінювання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7695128" y="4785479"/>
            <a:ext cx="6162199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Атестаційна комісія вивчає матеріали та оцінює педагогічну діяльність.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473" y="5854184"/>
            <a:ext cx="1104424" cy="176712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95128" y="6075045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Рішення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695128" y="6552605"/>
            <a:ext cx="6162199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 результатами атестації приймається рішення про відповідність посаді.</a:t>
            </a:r>
            <a:endParaRPr lang="en-US" sz="17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486400" y="7785100"/>
            <a:ext cx="91440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8366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Права і обов'язки педагогічних працівників під час атестації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150162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EDEBE3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43769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Права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4867394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Ознайомлення з матеріалами атестації, оскарження рішень атестаційної комісії.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4150162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EDEBE3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43769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Обов'язки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281" y="4867394"/>
            <a:ext cx="3211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Надання необхідної інформації, присутність на засіданні, дотримання етичних норм.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1961" y="531495"/>
            <a:ext cx="7792879" cy="1206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r>
              <a:rPr lang="en-US" sz="37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Повноваження атестаційної комісії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961" y="2027277"/>
            <a:ext cx="482441" cy="48244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61961" y="2702719"/>
            <a:ext cx="241268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Експертиза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6161961" y="3119914"/>
            <a:ext cx="7792879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Вивчення матеріалів, що характеризують діяльність педагогічного працівника.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961" y="4007644"/>
            <a:ext cx="482441" cy="48244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61961" y="4683085"/>
            <a:ext cx="241268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Визначення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6161961" y="5100280"/>
            <a:ext cx="7792879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Прийняття рішення щодо відповідності педагогічного працівника займаній посаді.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961" y="6296739"/>
            <a:ext cx="482441" cy="48244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61961" y="6972181"/>
            <a:ext cx="2412683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Рекомендації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6161961" y="7389376"/>
            <a:ext cx="7792879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Надання рекомендацій щодо присвоєння кваліфікаційних категорій та звань.</a:t>
            </a:r>
            <a:endParaRPr lang="en-US" sz="15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486400" y="7785100"/>
            <a:ext cx="9144000" cy="4445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557</Words>
  <Application>Microsoft Office PowerPoint</Application>
  <PresentationFormat>Произвольный</PresentationFormat>
  <Paragraphs>129</Paragraphs>
  <Slides>16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Roboto</vt:lpstr>
      <vt:lpstr>Calibri Light</vt:lpstr>
      <vt:lpstr>Arial MT</vt:lpstr>
      <vt:lpstr>Roboto Bk</vt:lpstr>
      <vt:lpstr>DM Sans Medium</vt:lpstr>
      <vt:lpstr>Calibri</vt:lpstr>
      <vt:lpstr>Inter Medium</vt:lpstr>
      <vt:lpstr>Inter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Міжатестаційний період</vt:lpstr>
      <vt:lpstr>Підвищення кваліфікації педагогічних працівників</vt:lpstr>
      <vt:lpstr>Успішне проходження  сертифікації</vt:lpstr>
      <vt:lpstr>Терміни проведення атестації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4</cp:revision>
  <dcterms:created xsi:type="dcterms:W3CDTF">2024-11-29T09:59:51Z</dcterms:created>
  <dcterms:modified xsi:type="dcterms:W3CDTF">2024-11-29T10:24:19Z</dcterms:modified>
</cp:coreProperties>
</file>